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</p:sldMasterIdLst>
  <p:notesMasterIdLst>
    <p:notesMasterId r:id="rId26"/>
  </p:notesMasterIdLst>
  <p:handoutMasterIdLst>
    <p:handoutMasterId r:id="rId27"/>
  </p:handoutMasterIdLst>
  <p:sldIdLst>
    <p:sldId id="282" r:id="rId3"/>
    <p:sldId id="305" r:id="rId4"/>
    <p:sldId id="306" r:id="rId5"/>
    <p:sldId id="307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09" r:id="rId24"/>
    <p:sldId id="31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66"/>
    <a:srgbClr val="057455"/>
    <a:srgbClr val="D0D9BF"/>
    <a:srgbClr val="CCE2B6"/>
    <a:srgbClr val="006666"/>
    <a:srgbClr val="FF0000"/>
    <a:srgbClr val="D5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2" autoAdjust="0"/>
  </p:normalViewPr>
  <p:slideViewPr>
    <p:cSldViewPr>
      <p:cViewPr>
        <p:scale>
          <a:sx n="49" d="100"/>
          <a:sy n="49" d="100"/>
        </p:scale>
        <p:origin x="-1764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CC9E52D-5D26-4D34-A186-0476A5C213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340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80295B-1FAA-4E76-8551-78F752D246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4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B1B613-AA3C-49C5-9153-8FEE9A9012DB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B9D054-5C14-4763-BA66-09347B77E847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FA507-95C8-4531-AD64-9B7B8EEC349B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FC3E9-ABDB-416D-BDE4-E48E975B5631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BE6D2B-7E08-4B8E-84C6-C7D108F6CE32}" type="slidenum">
              <a:rPr lang="en-US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97A9AC-C06C-4E0F-BB84-19C042C7B6B5}" type="slidenum">
              <a:rPr lang="en-US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515EFC-FA01-41F5-BF1B-FCD078128695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59BBDB-9412-4B3E-BAAE-5BD5506801B0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7E7922-9975-4FD4-A33A-F6A7BB58FFE4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4F87E6-6F55-4AE7-8E3B-F9F187CD3536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88266-E9A1-466D-ABEC-4A0F0EF9A004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568902-F70A-44EE-9BF3-1C1D71802384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1F60DA-B5FB-443F-AB3F-91F1AF5CAB9F}" type="slidenum">
              <a:rPr lang="en-US"/>
              <a:pPr/>
              <a:t>22</a:t>
            </a:fld>
            <a:endParaRPr lang="en-U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6878A9-3CBD-49BF-9599-9187DB219F8D}" type="slidenum">
              <a:rPr lang="en-US"/>
              <a:pPr/>
              <a:t>23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6D060-9835-489E-A92B-7E88F4FD79C5}" type="slidenum">
              <a:rPr lang="en-US"/>
              <a:pPr/>
              <a:t>4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4C2375-F438-4183-AE3E-1237EBD15118}" type="slidenum">
              <a:rPr lang="en-US"/>
              <a:pPr/>
              <a:t>5</a:t>
            </a:fld>
            <a:endParaRPr lang="en-US"/>
          </a:p>
        </p:txBody>
      </p:sp>
      <p:sp>
        <p:nvSpPr>
          <p:cNvPr id="132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80202B-5631-4390-BE90-7B2BA1393460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DDF47-EBF5-45BA-B732-97DE21A13DBD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7330A9-78F6-4062-8F75-40B31D37A1D6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772D71-E4AB-44FA-A42D-6F8495DEFDAE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669E48-E5C7-4217-B83D-7F234EE8F3D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36D9-9A15-4EAA-8B4D-8AF161F5FF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8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76655-DE95-4B25-8873-754B5552ED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59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81AE8-C6D7-4AF0-B977-65E4EB957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2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18288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GB">
              <a:solidFill>
                <a:srgbClr val="1C1C1C"/>
              </a:solidFill>
              <a:latin typeface="Tahoma" pitchFamily="34" charset="0"/>
            </a:endParaRP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endParaRPr lang="en-GB">
              <a:solidFill>
                <a:srgbClr val="1C1C1C"/>
              </a:solidFill>
              <a:latin typeface="Tahoma" pitchFamily="34" charset="0"/>
            </a:endParaRPr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fld id="{1F59064D-1B86-44EE-BBFA-7F4D2B2BD71C}" type="slidenum">
              <a:rPr lang="en-GB">
                <a:solidFill>
                  <a:srgbClr val="1C1C1C"/>
                </a:solidFill>
                <a:latin typeface="Tahoma" pitchFamily="34" charset="0"/>
              </a:rPr>
              <a:pPr/>
              <a:t>‹#›</a:t>
            </a:fld>
            <a:endParaRPr lang="en-GB">
              <a:solidFill>
                <a:srgbClr val="1C1C1C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1951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290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6503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29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90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38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4270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252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1CD15-2771-49FE-8988-500701BF1A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57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0968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136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40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4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84AD1-28E0-4584-9AEB-ED0C7A9E370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39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C6CDA9-7703-4DA0-96E1-474E837BB6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3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65715-6829-4509-9EB9-306441948D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59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165A9-3AFC-4D69-A132-146B4CDE4A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1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CF5E0-6F88-48D5-8C44-D4C8D46821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7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9E8FF-6E00-4C22-80BE-6624907DEF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064F5-594E-4FA8-B0BC-5D6B2B7FFF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20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4B9194-4B94-4310-9166-DAE641FBB1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584200" y="688975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966788" y="688975"/>
            <a:ext cx="328612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700088" y="11144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1077913" y="1111250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293688" y="1038225"/>
            <a:ext cx="560387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928688" y="581025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609600" y="1371600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3086" name="Text Box 14"/>
          <p:cNvSpPr txBox="1">
            <a:spLocks noChangeArrowheads="1"/>
          </p:cNvSpPr>
          <p:nvPr userDrawn="1"/>
        </p:nvSpPr>
        <p:spPr bwMode="auto">
          <a:xfrm>
            <a:off x="1416050" y="1152525"/>
            <a:ext cx="1760538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900">
                <a:solidFill>
                  <a:srgbClr val="000000"/>
                </a:solidFill>
                <a:latin typeface="Tahoma" pitchFamily="34" charset="0"/>
              </a:rPr>
              <a:t>Mathematics Curriculum Centre</a:t>
            </a:r>
          </a:p>
        </p:txBody>
      </p:sp>
    </p:spTree>
    <p:extLst>
      <p:ext uri="{BB962C8B-B14F-4D97-AF65-F5344CB8AC3E}">
        <p14:creationId xmlns:p14="http://schemas.microsoft.com/office/powerpoint/2010/main" val="7897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6934200" cy="1143000"/>
          </a:xfrm>
        </p:spPr>
        <p:txBody>
          <a:bodyPr/>
          <a:lstStyle/>
          <a:p>
            <a:r>
              <a:rPr lang="en-US"/>
              <a:t>Daily Check</a:t>
            </a: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228600" y="1905000"/>
            <a:ext cx="876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457200" indent="-457200"/>
            <a:r>
              <a:rPr lang="en-US"/>
              <a:t>Find the measure of the missing side and hypotenuse for the triangle.</a:t>
            </a:r>
          </a:p>
        </p:txBody>
      </p:sp>
      <p:pic>
        <p:nvPicPr>
          <p:cNvPr id="32800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590800"/>
            <a:ext cx="36576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6888"/>
            <a:ext cx="20161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 flipV="1">
            <a:off x="3641725" y="3302000"/>
            <a:ext cx="4325938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225916120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6888"/>
            <a:ext cx="19145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1515" name="Line 11"/>
          <p:cNvSpPr>
            <a:spLocks noChangeShapeType="1"/>
          </p:cNvSpPr>
          <p:nvPr/>
        </p:nvSpPr>
        <p:spPr bwMode="auto">
          <a:xfrm flipV="1">
            <a:off x="3641725" y="2852738"/>
            <a:ext cx="4186238" cy="14398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637634504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6888"/>
            <a:ext cx="1806575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V="1">
            <a:off x="3641725" y="2574925"/>
            <a:ext cx="4000500" cy="17176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2540" name="Arc 12"/>
          <p:cNvSpPr>
            <a:spLocks/>
          </p:cNvSpPr>
          <p:nvPr/>
        </p:nvSpPr>
        <p:spPr bwMode="auto">
          <a:xfrm rot="17880194" flipV="1">
            <a:off x="4816475" y="3797300"/>
            <a:ext cx="434975" cy="43497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2541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988" y="3013075"/>
            <a:ext cx="3910012" cy="129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9718352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1927225"/>
            <a:ext cx="1087438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2" name="Line 4"/>
          <p:cNvSpPr>
            <a:spLocks noChangeShapeType="1"/>
          </p:cNvSpPr>
          <p:nvPr/>
        </p:nvSpPr>
        <p:spPr bwMode="auto">
          <a:xfrm flipH="1">
            <a:off x="790575" y="2339975"/>
            <a:ext cx="59499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224916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790575" y="2339975"/>
            <a:ext cx="59483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63" y="1912938"/>
            <a:ext cx="114458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1" name="Line 7"/>
          <p:cNvSpPr>
            <a:spLocks noChangeShapeType="1"/>
          </p:cNvSpPr>
          <p:nvPr/>
        </p:nvSpPr>
        <p:spPr bwMode="auto">
          <a:xfrm flipH="1">
            <a:off x="790575" y="2338388"/>
            <a:ext cx="5948363" cy="279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3274187095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1" name="Line 3"/>
          <p:cNvSpPr>
            <a:spLocks noChangeShapeType="1"/>
          </p:cNvSpPr>
          <p:nvPr/>
        </p:nvSpPr>
        <p:spPr bwMode="auto">
          <a:xfrm flipH="1">
            <a:off x="790575" y="2339975"/>
            <a:ext cx="59483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790575" y="2338388"/>
            <a:ext cx="5948363" cy="5889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088" y="1897063"/>
            <a:ext cx="1201737" cy="93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6" name="Line 8"/>
          <p:cNvSpPr>
            <a:spLocks noChangeShapeType="1"/>
          </p:cNvSpPr>
          <p:nvPr/>
        </p:nvSpPr>
        <p:spPr bwMode="auto">
          <a:xfrm flipH="1">
            <a:off x="7186613" y="2647950"/>
            <a:ext cx="23812" cy="47625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1033076788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5" name="Line 3"/>
          <p:cNvSpPr>
            <a:spLocks noChangeShapeType="1"/>
          </p:cNvSpPr>
          <p:nvPr/>
        </p:nvSpPr>
        <p:spPr bwMode="auto">
          <a:xfrm flipH="1">
            <a:off x="790575" y="2339975"/>
            <a:ext cx="59483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 flipH="1">
            <a:off x="790575" y="2338388"/>
            <a:ext cx="5948363" cy="9461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1881188"/>
            <a:ext cx="12382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0" name="Line 8"/>
          <p:cNvSpPr>
            <a:spLocks noChangeShapeType="1"/>
          </p:cNvSpPr>
          <p:nvPr/>
        </p:nvSpPr>
        <p:spPr bwMode="auto">
          <a:xfrm flipH="1">
            <a:off x="7181850" y="2628900"/>
            <a:ext cx="42863" cy="66675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3540541651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Line 3"/>
          <p:cNvSpPr>
            <a:spLocks noChangeShapeType="1"/>
          </p:cNvSpPr>
          <p:nvPr/>
        </p:nvSpPr>
        <p:spPr bwMode="auto">
          <a:xfrm flipH="1">
            <a:off x="790575" y="2339975"/>
            <a:ext cx="59483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H="1">
            <a:off x="790575" y="2338388"/>
            <a:ext cx="5948363" cy="1381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338" y="1849438"/>
            <a:ext cx="1274762" cy="107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4" name="Line 8"/>
          <p:cNvSpPr>
            <a:spLocks noChangeShapeType="1"/>
          </p:cNvSpPr>
          <p:nvPr/>
        </p:nvSpPr>
        <p:spPr bwMode="auto">
          <a:xfrm flipH="1">
            <a:off x="7177088" y="2600325"/>
            <a:ext cx="76200" cy="90488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09799416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813" y="1566863"/>
            <a:ext cx="5945187" cy="529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Line 3"/>
          <p:cNvSpPr>
            <a:spLocks noChangeShapeType="1"/>
          </p:cNvSpPr>
          <p:nvPr/>
        </p:nvSpPr>
        <p:spPr bwMode="auto">
          <a:xfrm flipH="1">
            <a:off x="790575" y="2339975"/>
            <a:ext cx="59483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>
            <a:off x="790575" y="2338388"/>
            <a:ext cx="5948363" cy="19224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1849438"/>
            <a:ext cx="1303337" cy="1144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9" name="Arc 9"/>
          <p:cNvSpPr>
            <a:spLocks/>
          </p:cNvSpPr>
          <p:nvPr/>
        </p:nvSpPr>
        <p:spPr bwMode="auto">
          <a:xfrm rot="8158365" flipV="1">
            <a:off x="4768850" y="2247900"/>
            <a:ext cx="676275" cy="584200"/>
          </a:xfrm>
          <a:custGeom>
            <a:avLst/>
            <a:gdLst>
              <a:gd name="G0" fmla="+- 0 0 0"/>
              <a:gd name="G1" fmla="+- 18557 0 0"/>
              <a:gd name="G2" fmla="+- 21600 0 0"/>
              <a:gd name="T0" fmla="*/ 11054 w 21467"/>
              <a:gd name="T1" fmla="*/ 0 h 18557"/>
              <a:gd name="T2" fmla="*/ 21467 w 21467"/>
              <a:gd name="T3" fmla="*/ 16161 h 18557"/>
              <a:gd name="T4" fmla="*/ 0 w 21467"/>
              <a:gd name="T5" fmla="*/ 18557 h 18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67" h="18557" fill="none" extrusionOk="0">
                <a:moveTo>
                  <a:pt x="11054" y="-1"/>
                </a:moveTo>
                <a:cubicBezTo>
                  <a:pt x="16863" y="3460"/>
                  <a:pt x="20716" y="9441"/>
                  <a:pt x="21466" y="16161"/>
                </a:cubicBezTo>
              </a:path>
              <a:path w="21467" h="18557" stroke="0" extrusionOk="0">
                <a:moveTo>
                  <a:pt x="11054" y="-1"/>
                </a:moveTo>
                <a:cubicBezTo>
                  <a:pt x="16863" y="3460"/>
                  <a:pt x="20716" y="9441"/>
                  <a:pt x="21466" y="16161"/>
                </a:cubicBezTo>
                <a:lnTo>
                  <a:pt x="0" y="18557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390775"/>
            <a:ext cx="42545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3" name="Line 13"/>
          <p:cNvSpPr>
            <a:spLocks noChangeShapeType="1"/>
          </p:cNvSpPr>
          <p:nvPr/>
        </p:nvSpPr>
        <p:spPr bwMode="auto">
          <a:xfrm flipH="1">
            <a:off x="7191375" y="2586038"/>
            <a:ext cx="61913" cy="95250"/>
          </a:xfrm>
          <a:prstGeom prst="line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457450" y="1946275"/>
            <a:ext cx="1754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3772207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6208713" y="1323975"/>
          <a:ext cx="2935287" cy="559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6" name="Picture" r:id="rId4" imgW="1657440" imgH="3505320" progId="Word.Picture.8">
                  <p:embed/>
                </p:oleObj>
              </mc:Choice>
              <mc:Fallback>
                <p:oleObj name="Picture" r:id="rId4" imgW="1657440" imgH="35053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903" t="-3059" r="-1132" b="-3545"/>
                      <a:stretch>
                        <a:fillRect/>
                      </a:stretch>
                    </p:blipFill>
                    <p:spPr bwMode="auto">
                      <a:xfrm>
                        <a:off x="6208713" y="1323975"/>
                        <a:ext cx="2935287" cy="559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5" name="Freeform 11"/>
          <p:cNvSpPr>
            <a:spLocks/>
          </p:cNvSpPr>
          <p:nvPr/>
        </p:nvSpPr>
        <p:spPr bwMode="auto">
          <a:xfrm>
            <a:off x="433388" y="6389688"/>
            <a:ext cx="6029325" cy="166687"/>
          </a:xfrm>
          <a:custGeom>
            <a:avLst/>
            <a:gdLst>
              <a:gd name="T0" fmla="*/ 3798 w 3798"/>
              <a:gd name="T1" fmla="*/ 75 h 105"/>
              <a:gd name="T2" fmla="*/ 3417 w 3798"/>
              <a:gd name="T3" fmla="*/ 95 h 105"/>
              <a:gd name="T4" fmla="*/ 3261 w 3798"/>
              <a:gd name="T5" fmla="*/ 85 h 105"/>
              <a:gd name="T6" fmla="*/ 3173 w 3798"/>
              <a:gd name="T7" fmla="*/ 56 h 105"/>
              <a:gd name="T8" fmla="*/ 2578 w 3798"/>
              <a:gd name="T9" fmla="*/ 46 h 105"/>
              <a:gd name="T10" fmla="*/ 1924 w 3798"/>
              <a:gd name="T11" fmla="*/ 17 h 105"/>
              <a:gd name="T12" fmla="*/ 1787 w 3798"/>
              <a:gd name="T13" fmla="*/ 46 h 105"/>
              <a:gd name="T14" fmla="*/ 1318 w 3798"/>
              <a:gd name="T15" fmla="*/ 56 h 105"/>
              <a:gd name="T16" fmla="*/ 1211 w 3798"/>
              <a:gd name="T17" fmla="*/ 105 h 105"/>
              <a:gd name="T18" fmla="*/ 791 w 3798"/>
              <a:gd name="T19" fmla="*/ 36 h 105"/>
              <a:gd name="T20" fmla="*/ 0 w 3798"/>
              <a:gd name="T21" fmla="*/ 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98" h="105">
                <a:moveTo>
                  <a:pt x="3798" y="75"/>
                </a:moveTo>
                <a:cubicBezTo>
                  <a:pt x="3673" y="56"/>
                  <a:pt x="3527" y="22"/>
                  <a:pt x="3417" y="95"/>
                </a:cubicBezTo>
                <a:cubicBezTo>
                  <a:pt x="3365" y="92"/>
                  <a:pt x="3313" y="93"/>
                  <a:pt x="3261" y="85"/>
                </a:cubicBezTo>
                <a:cubicBezTo>
                  <a:pt x="3230" y="80"/>
                  <a:pt x="3203" y="62"/>
                  <a:pt x="3173" y="56"/>
                </a:cubicBezTo>
                <a:cubicBezTo>
                  <a:pt x="2970" y="65"/>
                  <a:pt x="2781" y="55"/>
                  <a:pt x="2578" y="46"/>
                </a:cubicBezTo>
                <a:cubicBezTo>
                  <a:pt x="2358" y="23"/>
                  <a:pt x="2145" y="0"/>
                  <a:pt x="1924" y="17"/>
                </a:cubicBezTo>
                <a:cubicBezTo>
                  <a:pt x="1840" y="44"/>
                  <a:pt x="1885" y="33"/>
                  <a:pt x="1787" y="46"/>
                </a:cubicBezTo>
                <a:cubicBezTo>
                  <a:pt x="1629" y="34"/>
                  <a:pt x="1476" y="45"/>
                  <a:pt x="1318" y="56"/>
                </a:cubicBezTo>
                <a:cubicBezTo>
                  <a:pt x="1278" y="70"/>
                  <a:pt x="1253" y="94"/>
                  <a:pt x="1211" y="105"/>
                </a:cubicBezTo>
                <a:cubicBezTo>
                  <a:pt x="1070" y="87"/>
                  <a:pt x="933" y="48"/>
                  <a:pt x="791" y="36"/>
                </a:cubicBezTo>
                <a:cubicBezTo>
                  <a:pt x="529" y="15"/>
                  <a:pt x="262" y="7"/>
                  <a:pt x="0" y="7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396" name="Freeform 12"/>
          <p:cNvSpPr>
            <a:spLocks/>
          </p:cNvSpPr>
          <p:nvPr/>
        </p:nvSpPr>
        <p:spPr bwMode="auto">
          <a:xfrm>
            <a:off x="8740775" y="6481763"/>
            <a:ext cx="279400" cy="26987"/>
          </a:xfrm>
          <a:custGeom>
            <a:avLst/>
            <a:gdLst>
              <a:gd name="T0" fmla="*/ 0 w 176"/>
              <a:gd name="T1" fmla="*/ 17 h 17"/>
              <a:gd name="T2" fmla="*/ 176 w 176"/>
              <a:gd name="T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6" h="17">
                <a:moveTo>
                  <a:pt x="0" y="17"/>
                </a:moveTo>
                <a:cubicBezTo>
                  <a:pt x="91" y="0"/>
                  <a:pt x="32" y="8"/>
                  <a:pt x="176" y="8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397" name="Freeform 13"/>
          <p:cNvSpPr>
            <a:spLocks/>
          </p:cNvSpPr>
          <p:nvPr/>
        </p:nvSpPr>
        <p:spPr bwMode="auto">
          <a:xfrm>
            <a:off x="6184900" y="6369050"/>
            <a:ext cx="2478088" cy="223838"/>
          </a:xfrm>
          <a:custGeom>
            <a:avLst/>
            <a:gdLst>
              <a:gd name="T0" fmla="*/ 0 w 1581"/>
              <a:gd name="T1" fmla="*/ 157 h 161"/>
              <a:gd name="T2" fmla="*/ 332 w 1581"/>
              <a:gd name="T3" fmla="*/ 147 h 161"/>
              <a:gd name="T4" fmla="*/ 605 w 1581"/>
              <a:gd name="T5" fmla="*/ 137 h 161"/>
              <a:gd name="T6" fmla="*/ 712 w 1581"/>
              <a:gd name="T7" fmla="*/ 108 h 161"/>
              <a:gd name="T8" fmla="*/ 849 w 1581"/>
              <a:gd name="T9" fmla="*/ 98 h 161"/>
              <a:gd name="T10" fmla="*/ 937 w 1581"/>
              <a:gd name="T11" fmla="*/ 49 h 161"/>
              <a:gd name="T12" fmla="*/ 1005 w 1581"/>
              <a:gd name="T13" fmla="*/ 0 h 161"/>
              <a:gd name="T14" fmla="*/ 1220 w 1581"/>
              <a:gd name="T15" fmla="*/ 88 h 161"/>
              <a:gd name="T16" fmla="*/ 1425 w 1581"/>
              <a:gd name="T17" fmla="*/ 98 h 161"/>
              <a:gd name="T18" fmla="*/ 1533 w 1581"/>
              <a:gd name="T19" fmla="*/ 137 h 161"/>
              <a:gd name="T20" fmla="*/ 1581 w 1581"/>
              <a:gd name="T21" fmla="*/ 1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81" h="161">
                <a:moveTo>
                  <a:pt x="0" y="157"/>
                </a:moveTo>
                <a:cubicBezTo>
                  <a:pt x="115" y="152"/>
                  <a:pt x="221" y="133"/>
                  <a:pt x="332" y="147"/>
                </a:cubicBezTo>
                <a:cubicBezTo>
                  <a:pt x="423" y="144"/>
                  <a:pt x="514" y="143"/>
                  <a:pt x="605" y="137"/>
                </a:cubicBezTo>
                <a:cubicBezTo>
                  <a:pt x="639" y="135"/>
                  <a:pt x="677" y="112"/>
                  <a:pt x="712" y="108"/>
                </a:cubicBezTo>
                <a:cubicBezTo>
                  <a:pt x="758" y="103"/>
                  <a:pt x="803" y="101"/>
                  <a:pt x="849" y="98"/>
                </a:cubicBezTo>
                <a:cubicBezTo>
                  <a:pt x="878" y="81"/>
                  <a:pt x="909" y="67"/>
                  <a:pt x="937" y="49"/>
                </a:cubicBezTo>
                <a:cubicBezTo>
                  <a:pt x="960" y="34"/>
                  <a:pt x="1005" y="0"/>
                  <a:pt x="1005" y="0"/>
                </a:cubicBezTo>
                <a:cubicBezTo>
                  <a:pt x="1080" y="25"/>
                  <a:pt x="1144" y="64"/>
                  <a:pt x="1220" y="88"/>
                </a:cubicBezTo>
                <a:cubicBezTo>
                  <a:pt x="1285" y="108"/>
                  <a:pt x="1357" y="95"/>
                  <a:pt x="1425" y="98"/>
                </a:cubicBezTo>
                <a:cubicBezTo>
                  <a:pt x="1463" y="108"/>
                  <a:pt x="1498" y="117"/>
                  <a:pt x="1533" y="137"/>
                </a:cubicBezTo>
                <a:cubicBezTo>
                  <a:pt x="1575" y="161"/>
                  <a:pt x="1546" y="157"/>
                  <a:pt x="1581" y="157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398" name="Freeform 14"/>
          <p:cNvSpPr>
            <a:spLocks/>
          </p:cNvSpPr>
          <p:nvPr/>
        </p:nvSpPr>
        <p:spPr bwMode="auto">
          <a:xfrm>
            <a:off x="7346950" y="6494463"/>
            <a:ext cx="976313" cy="107950"/>
          </a:xfrm>
          <a:custGeom>
            <a:avLst/>
            <a:gdLst>
              <a:gd name="T0" fmla="*/ 615 w 615"/>
              <a:gd name="T1" fmla="*/ 29 h 29"/>
              <a:gd name="T2" fmla="*/ 507 w 615"/>
              <a:gd name="T3" fmla="*/ 0 h 29"/>
              <a:gd name="T4" fmla="*/ 0 w 615"/>
              <a:gd name="T5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5" h="29">
                <a:moveTo>
                  <a:pt x="615" y="29"/>
                </a:moveTo>
                <a:cubicBezTo>
                  <a:pt x="540" y="4"/>
                  <a:pt x="576" y="13"/>
                  <a:pt x="507" y="0"/>
                </a:cubicBezTo>
                <a:cubicBezTo>
                  <a:pt x="331" y="9"/>
                  <a:pt x="179" y="19"/>
                  <a:pt x="0" y="19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3586163" y="2443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16399" name="Object 15"/>
          <p:cNvGraphicFramePr>
            <a:graphicFrameLocks noChangeAspect="1"/>
          </p:cNvGraphicFramePr>
          <p:nvPr/>
        </p:nvGraphicFramePr>
        <p:xfrm>
          <a:off x="200025" y="4864100"/>
          <a:ext cx="1971675" cy="197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27" r:id="rId6" imgW="1969008" imgH="1969008" progId="Word.Picture.8">
                  <p:embed/>
                </p:oleObj>
              </mc:Choice>
              <mc:Fallback>
                <p:oleObj r:id="rId6" imgW="1969008" imgH="196900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4864100"/>
                        <a:ext cx="1971675" cy="197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1" name="Line 17"/>
          <p:cNvSpPr>
            <a:spLocks noChangeShapeType="1"/>
          </p:cNvSpPr>
          <p:nvPr/>
        </p:nvSpPr>
        <p:spPr bwMode="auto">
          <a:xfrm>
            <a:off x="1747838" y="5357813"/>
            <a:ext cx="5326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H="1">
            <a:off x="1828800" y="1636713"/>
            <a:ext cx="59039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3563938" y="1160463"/>
            <a:ext cx="175418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3684588" y="5435600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V="1">
            <a:off x="1747838" y="1652588"/>
            <a:ext cx="5969000" cy="36417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406" name="Arc 22"/>
          <p:cNvSpPr>
            <a:spLocks/>
          </p:cNvSpPr>
          <p:nvPr/>
        </p:nvSpPr>
        <p:spPr bwMode="auto">
          <a:xfrm rot="17797797" flipV="1">
            <a:off x="2147094" y="4826794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407" name="Arc 23"/>
          <p:cNvSpPr>
            <a:spLocks/>
          </p:cNvSpPr>
          <p:nvPr/>
        </p:nvSpPr>
        <p:spPr bwMode="auto">
          <a:xfrm rot="6638605" flipV="1">
            <a:off x="6579394" y="1558132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6408" name="Picture 2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19250"/>
            <a:ext cx="42545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409" name="Picture 2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3914775"/>
            <a:ext cx="44069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340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animBg="1" autoUpdateAnimBg="0"/>
      <p:bldP spid="16404" grpId="0" autoUpdateAnimBg="0"/>
      <p:bldP spid="16405" grpId="0" animBg="1"/>
      <p:bldP spid="16406" grpId="0" animBg="1"/>
      <p:bldP spid="164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bl00683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120967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1295400" y="2590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2876550" y="29210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09573" name="Text Box 5"/>
          <p:cNvSpPr txBox="1">
            <a:spLocks noChangeArrowheads="1"/>
          </p:cNvSpPr>
          <p:nvPr/>
        </p:nvSpPr>
        <p:spPr bwMode="auto">
          <a:xfrm>
            <a:off x="533400" y="762000"/>
            <a:ext cx="7864475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1.  </a:t>
            </a:r>
            <a:r>
              <a:rPr lang="en-US">
                <a:latin typeface="Comic Sans MS" pitchFamily="66" charset="0"/>
              </a:rPr>
              <a:t>From a point 80m from the base of a tower, the angle of elevation is 28˚. How tall is the tower?</a:t>
            </a:r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1905000" y="3810000"/>
            <a:ext cx="36576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5" name="Line 7"/>
          <p:cNvSpPr>
            <a:spLocks noChangeShapeType="1"/>
          </p:cNvSpPr>
          <p:nvPr/>
        </p:nvSpPr>
        <p:spPr bwMode="auto">
          <a:xfrm>
            <a:off x="1905000" y="2209800"/>
            <a:ext cx="3657600" cy="1600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3048000" y="3886200"/>
            <a:ext cx="6191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latin typeface="Comic Sans MS" pitchFamily="66" charset="0"/>
              </a:rPr>
              <a:t>80</a:t>
            </a: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3962400" y="3352800"/>
            <a:ext cx="608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Arial" charset="0"/>
              </a:rPr>
              <a:t>28</a:t>
            </a:r>
            <a:r>
              <a:rPr lang="en-US" sz="2000" b="1">
                <a:solidFill>
                  <a:srgbClr val="FF0000"/>
                </a:solidFill>
                <a:latin typeface="Comic Sans MS" pitchFamily="66" charset="0"/>
              </a:rPr>
              <a:t>˚</a:t>
            </a:r>
          </a:p>
        </p:txBody>
      </p:sp>
      <p:sp>
        <p:nvSpPr>
          <p:cNvPr id="109578" name="Line 10"/>
          <p:cNvSpPr>
            <a:spLocks noChangeShapeType="1"/>
          </p:cNvSpPr>
          <p:nvPr/>
        </p:nvSpPr>
        <p:spPr bwMode="auto">
          <a:xfrm>
            <a:off x="1905000" y="22098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79" name="Text Box 11"/>
          <p:cNvSpPr txBox="1">
            <a:spLocks noChangeArrowheads="1"/>
          </p:cNvSpPr>
          <p:nvPr/>
        </p:nvSpPr>
        <p:spPr bwMode="auto">
          <a:xfrm>
            <a:off x="1965325" y="2740025"/>
            <a:ext cx="393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latin typeface="Comic Sans MS" pitchFamily="66" charset="0"/>
              </a:rPr>
              <a:t>x</a:t>
            </a:r>
          </a:p>
        </p:txBody>
      </p:sp>
      <p:sp>
        <p:nvSpPr>
          <p:cNvPr id="109580" name="Text Box 12"/>
          <p:cNvSpPr txBox="1">
            <a:spLocks noChangeArrowheads="1"/>
          </p:cNvSpPr>
          <p:nvPr/>
        </p:nvSpPr>
        <p:spPr bwMode="auto">
          <a:xfrm>
            <a:off x="152400" y="4548188"/>
            <a:ext cx="89423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Using the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28˚</a:t>
            </a:r>
            <a:r>
              <a:rPr lang="en-US" sz="2000">
                <a:latin typeface="Comic Sans MS" pitchFamily="66" charset="0"/>
              </a:rPr>
              <a:t> angle as a reference, we know </a:t>
            </a:r>
            <a:r>
              <a:rPr lang="en-US" sz="2000" u="sng">
                <a:latin typeface="Comic Sans MS" pitchFamily="66" charset="0"/>
              </a:rPr>
              <a:t>opposite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adjacent</a:t>
            </a:r>
            <a:r>
              <a:rPr lang="en-US" sz="2000">
                <a:latin typeface="Comic Sans MS" pitchFamily="66" charset="0"/>
              </a:rPr>
              <a:t> sides. </a:t>
            </a:r>
          </a:p>
        </p:txBody>
      </p:sp>
      <p:sp>
        <p:nvSpPr>
          <p:cNvPr id="109581" name="Text Box 13"/>
          <p:cNvSpPr txBox="1">
            <a:spLocks noChangeArrowheads="1"/>
          </p:cNvSpPr>
          <p:nvPr/>
        </p:nvSpPr>
        <p:spPr bwMode="auto">
          <a:xfrm>
            <a:off x="533400" y="5181600"/>
            <a:ext cx="722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Use</a:t>
            </a:r>
            <a:endParaRPr lang="en-US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09582" name="Text Box 14"/>
          <p:cNvSpPr txBox="1">
            <a:spLocks noChangeArrowheads="1"/>
          </p:cNvSpPr>
          <p:nvPr/>
        </p:nvSpPr>
        <p:spPr bwMode="auto">
          <a:xfrm>
            <a:off x="3886200" y="5233988"/>
            <a:ext cx="1377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tan 28˚ = </a:t>
            </a:r>
          </a:p>
        </p:txBody>
      </p:sp>
      <p:graphicFrame>
        <p:nvGraphicFramePr>
          <p:cNvPr id="109583" name="Object 15"/>
          <p:cNvGraphicFramePr>
            <a:graphicFrameLocks noChangeAspect="1"/>
          </p:cNvGraphicFramePr>
          <p:nvPr/>
        </p:nvGraphicFramePr>
        <p:xfrm>
          <a:off x="5257800" y="5105400"/>
          <a:ext cx="47148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8" name="Equation" r:id="rId5" imgW="304560" imgH="406080" progId="Equation.DSMT4">
                  <p:embed/>
                </p:oleObj>
              </mc:Choice>
              <mc:Fallback>
                <p:oleObj name="Equation" r:id="rId5" imgW="304560" imgH="40608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105400"/>
                        <a:ext cx="471488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84" name="Object 16"/>
          <p:cNvGraphicFramePr>
            <a:graphicFrameLocks noChangeAspect="1"/>
          </p:cNvGraphicFramePr>
          <p:nvPr/>
        </p:nvGraphicFramePr>
        <p:xfrm>
          <a:off x="1266825" y="5029200"/>
          <a:ext cx="5222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9" name="Equation" r:id="rId7" imgW="304560" imgH="444240" progId="Equation.DSMT4">
                  <p:embed/>
                </p:oleObj>
              </mc:Choice>
              <mc:Fallback>
                <p:oleObj name="Equation" r:id="rId7" imgW="304560" imgH="44424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825" y="5029200"/>
                        <a:ext cx="5222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585" name="AutoShape 17"/>
          <p:cNvSpPr>
            <a:spLocks noChangeArrowheads="1"/>
          </p:cNvSpPr>
          <p:nvPr/>
        </p:nvSpPr>
        <p:spPr bwMode="auto">
          <a:xfrm>
            <a:off x="1905000" y="5334000"/>
            <a:ext cx="533400" cy="257175"/>
          </a:xfrm>
          <a:prstGeom prst="rightArrow">
            <a:avLst>
              <a:gd name="adj1" fmla="val 50000"/>
              <a:gd name="adj2" fmla="val 51852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86" name="Text Box 18"/>
          <p:cNvSpPr txBox="1">
            <a:spLocks noChangeArrowheads="1"/>
          </p:cNvSpPr>
          <p:nvPr/>
        </p:nvSpPr>
        <p:spPr bwMode="auto">
          <a:xfrm>
            <a:off x="3886200" y="5767388"/>
            <a:ext cx="2101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80 (tan 28˚) = x</a:t>
            </a:r>
          </a:p>
        </p:txBody>
      </p:sp>
      <p:sp>
        <p:nvSpPr>
          <p:cNvPr id="109587" name="Rectangle 19"/>
          <p:cNvSpPr>
            <a:spLocks noChangeArrowheads="1"/>
          </p:cNvSpPr>
          <p:nvPr/>
        </p:nvSpPr>
        <p:spPr bwMode="auto">
          <a:xfrm>
            <a:off x="3962400" y="6229350"/>
            <a:ext cx="1835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80 (.5317) = x</a:t>
            </a:r>
          </a:p>
        </p:txBody>
      </p:sp>
      <p:sp>
        <p:nvSpPr>
          <p:cNvPr id="109588" name="Text Box 20"/>
          <p:cNvSpPr txBox="1">
            <a:spLocks noChangeArrowheads="1"/>
          </p:cNvSpPr>
          <p:nvPr/>
        </p:nvSpPr>
        <p:spPr bwMode="auto">
          <a:xfrm>
            <a:off x="5943600" y="6224588"/>
            <a:ext cx="1231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</a:t>
            </a:r>
            <a:r>
              <a:rPr lang="en-US" sz="2000">
                <a:latin typeface="Comic Sans MS" pitchFamily="66" charset="0"/>
                <a:cs typeface="Arial" charset="0"/>
              </a:rPr>
              <a:t>≈  42.5</a:t>
            </a:r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7315200" y="6224588"/>
            <a:ext cx="1574800" cy="406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About 43 m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2590800" y="5191125"/>
            <a:ext cx="642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tan</a:t>
            </a:r>
          </a:p>
        </p:txBody>
      </p:sp>
      <p:sp>
        <p:nvSpPr>
          <p:cNvPr id="109591" name="Rectangle 23"/>
          <p:cNvSpPr>
            <a:spLocks noChangeArrowheads="1"/>
          </p:cNvSpPr>
          <p:nvPr/>
        </p:nvSpPr>
        <p:spPr bwMode="auto">
          <a:xfrm>
            <a:off x="4267200" y="3581400"/>
            <a:ext cx="228600" cy="228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51" dur="2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53" dur="2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55" dur="2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57" dur="20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59" dur="20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61" dur="20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5833 0.0 " pathEditMode="relative" ptsTypes="AA">
                                      <p:cBhvr>
                                        <p:cTn id="63" dur="20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9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9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09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9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9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9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9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9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9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09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  <p:bldP spid="109573" grpId="0"/>
      <p:bldP spid="109574" grpId="0" animBg="1"/>
      <p:bldP spid="109574" grpId="1" animBg="1"/>
      <p:bldP spid="109575" grpId="0" animBg="1"/>
      <p:bldP spid="109575" grpId="1" animBg="1"/>
      <p:bldP spid="109576" grpId="0"/>
      <p:bldP spid="109576" grpId="1"/>
      <p:bldP spid="109577" grpId="0"/>
      <p:bldP spid="109577" grpId="1"/>
      <p:bldP spid="109578" grpId="0" animBg="1"/>
      <p:bldP spid="109578" grpId="1" animBg="1"/>
      <p:bldP spid="109579" grpId="0"/>
      <p:bldP spid="109579" grpId="1"/>
      <p:bldP spid="109580" grpId="0"/>
      <p:bldP spid="109581" grpId="0"/>
      <p:bldP spid="109582" grpId="0"/>
      <p:bldP spid="109585" grpId="0" animBg="1"/>
      <p:bldP spid="109588" grpId="0"/>
      <p:bldP spid="109589" grpId="0" animBg="1"/>
      <p:bldP spid="109590" grpId="0"/>
      <p:bldP spid="10959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6208713" y="1323975"/>
          <a:ext cx="2935287" cy="559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0" name="Picture" r:id="rId4" imgW="1657440" imgH="3505320" progId="Word.Picture.8">
                  <p:embed/>
                </p:oleObj>
              </mc:Choice>
              <mc:Fallback>
                <p:oleObj name="Picture" r:id="rId4" imgW="1657440" imgH="35053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1903" t="-3059" r="-1132" b="-3545"/>
                      <a:stretch>
                        <a:fillRect/>
                      </a:stretch>
                    </p:blipFill>
                    <p:spPr bwMode="auto">
                      <a:xfrm>
                        <a:off x="6208713" y="1323975"/>
                        <a:ext cx="2935287" cy="559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5" name="Freeform 3"/>
          <p:cNvSpPr>
            <a:spLocks/>
          </p:cNvSpPr>
          <p:nvPr/>
        </p:nvSpPr>
        <p:spPr bwMode="auto">
          <a:xfrm>
            <a:off x="433388" y="6389688"/>
            <a:ext cx="6029325" cy="166687"/>
          </a:xfrm>
          <a:custGeom>
            <a:avLst/>
            <a:gdLst>
              <a:gd name="T0" fmla="*/ 3798 w 3798"/>
              <a:gd name="T1" fmla="*/ 75 h 105"/>
              <a:gd name="T2" fmla="*/ 3417 w 3798"/>
              <a:gd name="T3" fmla="*/ 95 h 105"/>
              <a:gd name="T4" fmla="*/ 3261 w 3798"/>
              <a:gd name="T5" fmla="*/ 85 h 105"/>
              <a:gd name="T6" fmla="*/ 3173 w 3798"/>
              <a:gd name="T7" fmla="*/ 56 h 105"/>
              <a:gd name="T8" fmla="*/ 2578 w 3798"/>
              <a:gd name="T9" fmla="*/ 46 h 105"/>
              <a:gd name="T10" fmla="*/ 1924 w 3798"/>
              <a:gd name="T11" fmla="*/ 17 h 105"/>
              <a:gd name="T12" fmla="*/ 1787 w 3798"/>
              <a:gd name="T13" fmla="*/ 46 h 105"/>
              <a:gd name="T14" fmla="*/ 1318 w 3798"/>
              <a:gd name="T15" fmla="*/ 56 h 105"/>
              <a:gd name="T16" fmla="*/ 1211 w 3798"/>
              <a:gd name="T17" fmla="*/ 105 h 105"/>
              <a:gd name="T18" fmla="*/ 791 w 3798"/>
              <a:gd name="T19" fmla="*/ 36 h 105"/>
              <a:gd name="T20" fmla="*/ 0 w 3798"/>
              <a:gd name="T21" fmla="*/ 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98" h="105">
                <a:moveTo>
                  <a:pt x="3798" y="75"/>
                </a:moveTo>
                <a:cubicBezTo>
                  <a:pt x="3673" y="56"/>
                  <a:pt x="3527" y="22"/>
                  <a:pt x="3417" y="95"/>
                </a:cubicBezTo>
                <a:cubicBezTo>
                  <a:pt x="3365" y="92"/>
                  <a:pt x="3313" y="93"/>
                  <a:pt x="3261" y="85"/>
                </a:cubicBezTo>
                <a:cubicBezTo>
                  <a:pt x="3230" y="80"/>
                  <a:pt x="3203" y="62"/>
                  <a:pt x="3173" y="56"/>
                </a:cubicBezTo>
                <a:cubicBezTo>
                  <a:pt x="2970" y="65"/>
                  <a:pt x="2781" y="55"/>
                  <a:pt x="2578" y="46"/>
                </a:cubicBezTo>
                <a:cubicBezTo>
                  <a:pt x="2358" y="23"/>
                  <a:pt x="2145" y="0"/>
                  <a:pt x="1924" y="17"/>
                </a:cubicBezTo>
                <a:cubicBezTo>
                  <a:pt x="1840" y="44"/>
                  <a:pt x="1885" y="33"/>
                  <a:pt x="1787" y="46"/>
                </a:cubicBezTo>
                <a:cubicBezTo>
                  <a:pt x="1629" y="34"/>
                  <a:pt x="1476" y="45"/>
                  <a:pt x="1318" y="56"/>
                </a:cubicBezTo>
                <a:cubicBezTo>
                  <a:pt x="1278" y="70"/>
                  <a:pt x="1253" y="94"/>
                  <a:pt x="1211" y="105"/>
                </a:cubicBezTo>
                <a:cubicBezTo>
                  <a:pt x="1070" y="87"/>
                  <a:pt x="933" y="48"/>
                  <a:pt x="791" y="36"/>
                </a:cubicBezTo>
                <a:cubicBezTo>
                  <a:pt x="529" y="15"/>
                  <a:pt x="262" y="7"/>
                  <a:pt x="0" y="7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>
            <a:off x="8740775" y="6481763"/>
            <a:ext cx="279400" cy="26987"/>
          </a:xfrm>
          <a:custGeom>
            <a:avLst/>
            <a:gdLst>
              <a:gd name="T0" fmla="*/ 0 w 176"/>
              <a:gd name="T1" fmla="*/ 17 h 17"/>
              <a:gd name="T2" fmla="*/ 176 w 176"/>
              <a:gd name="T3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6" h="17">
                <a:moveTo>
                  <a:pt x="0" y="17"/>
                </a:moveTo>
                <a:cubicBezTo>
                  <a:pt x="91" y="0"/>
                  <a:pt x="32" y="8"/>
                  <a:pt x="176" y="8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>
            <a:off x="6184900" y="6369050"/>
            <a:ext cx="2478088" cy="223838"/>
          </a:xfrm>
          <a:custGeom>
            <a:avLst/>
            <a:gdLst>
              <a:gd name="T0" fmla="*/ 0 w 1581"/>
              <a:gd name="T1" fmla="*/ 157 h 161"/>
              <a:gd name="T2" fmla="*/ 332 w 1581"/>
              <a:gd name="T3" fmla="*/ 147 h 161"/>
              <a:gd name="T4" fmla="*/ 605 w 1581"/>
              <a:gd name="T5" fmla="*/ 137 h 161"/>
              <a:gd name="T6" fmla="*/ 712 w 1581"/>
              <a:gd name="T7" fmla="*/ 108 h 161"/>
              <a:gd name="T8" fmla="*/ 849 w 1581"/>
              <a:gd name="T9" fmla="*/ 98 h 161"/>
              <a:gd name="T10" fmla="*/ 937 w 1581"/>
              <a:gd name="T11" fmla="*/ 49 h 161"/>
              <a:gd name="T12" fmla="*/ 1005 w 1581"/>
              <a:gd name="T13" fmla="*/ 0 h 161"/>
              <a:gd name="T14" fmla="*/ 1220 w 1581"/>
              <a:gd name="T15" fmla="*/ 88 h 161"/>
              <a:gd name="T16" fmla="*/ 1425 w 1581"/>
              <a:gd name="T17" fmla="*/ 98 h 161"/>
              <a:gd name="T18" fmla="*/ 1533 w 1581"/>
              <a:gd name="T19" fmla="*/ 137 h 161"/>
              <a:gd name="T20" fmla="*/ 1581 w 1581"/>
              <a:gd name="T21" fmla="*/ 15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81" h="161">
                <a:moveTo>
                  <a:pt x="0" y="157"/>
                </a:moveTo>
                <a:cubicBezTo>
                  <a:pt x="115" y="152"/>
                  <a:pt x="221" y="133"/>
                  <a:pt x="332" y="147"/>
                </a:cubicBezTo>
                <a:cubicBezTo>
                  <a:pt x="423" y="144"/>
                  <a:pt x="514" y="143"/>
                  <a:pt x="605" y="137"/>
                </a:cubicBezTo>
                <a:cubicBezTo>
                  <a:pt x="639" y="135"/>
                  <a:pt x="677" y="112"/>
                  <a:pt x="712" y="108"/>
                </a:cubicBezTo>
                <a:cubicBezTo>
                  <a:pt x="758" y="103"/>
                  <a:pt x="803" y="101"/>
                  <a:pt x="849" y="98"/>
                </a:cubicBezTo>
                <a:cubicBezTo>
                  <a:pt x="878" y="81"/>
                  <a:pt x="909" y="67"/>
                  <a:pt x="937" y="49"/>
                </a:cubicBezTo>
                <a:cubicBezTo>
                  <a:pt x="960" y="34"/>
                  <a:pt x="1005" y="0"/>
                  <a:pt x="1005" y="0"/>
                </a:cubicBezTo>
                <a:cubicBezTo>
                  <a:pt x="1080" y="25"/>
                  <a:pt x="1144" y="64"/>
                  <a:pt x="1220" y="88"/>
                </a:cubicBezTo>
                <a:cubicBezTo>
                  <a:pt x="1285" y="108"/>
                  <a:pt x="1357" y="95"/>
                  <a:pt x="1425" y="98"/>
                </a:cubicBezTo>
                <a:cubicBezTo>
                  <a:pt x="1463" y="108"/>
                  <a:pt x="1498" y="117"/>
                  <a:pt x="1533" y="137"/>
                </a:cubicBezTo>
                <a:cubicBezTo>
                  <a:pt x="1575" y="161"/>
                  <a:pt x="1546" y="157"/>
                  <a:pt x="1581" y="157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>
            <a:off x="7346950" y="6494463"/>
            <a:ext cx="976313" cy="107950"/>
          </a:xfrm>
          <a:custGeom>
            <a:avLst/>
            <a:gdLst>
              <a:gd name="T0" fmla="*/ 615 w 615"/>
              <a:gd name="T1" fmla="*/ 29 h 29"/>
              <a:gd name="T2" fmla="*/ 507 w 615"/>
              <a:gd name="T3" fmla="*/ 0 h 29"/>
              <a:gd name="T4" fmla="*/ 0 w 615"/>
              <a:gd name="T5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5" h="29">
                <a:moveTo>
                  <a:pt x="615" y="29"/>
                </a:moveTo>
                <a:cubicBezTo>
                  <a:pt x="540" y="4"/>
                  <a:pt x="576" y="13"/>
                  <a:pt x="507" y="0"/>
                </a:cubicBezTo>
                <a:cubicBezTo>
                  <a:pt x="331" y="9"/>
                  <a:pt x="179" y="19"/>
                  <a:pt x="0" y="19"/>
                </a:cubicBezTo>
              </a:path>
            </a:pathLst>
          </a:custGeom>
          <a:noFill/>
          <a:ln w="76200" cap="flat" cmpd="sng">
            <a:pattFill prst="dkVert">
              <a:fgClr>
                <a:srgbClr val="008A66"/>
              </a:fgClr>
              <a:bgClr>
                <a:srgbClr val="FFFFFF"/>
              </a:bgClr>
            </a:patt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586163" y="2443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200025" y="4864100"/>
          <a:ext cx="1971675" cy="197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1" r:id="rId6" imgW="1969008" imgH="1969008" progId="Word.Picture.8">
                  <p:embed/>
                </p:oleObj>
              </mc:Choice>
              <mc:Fallback>
                <p:oleObj r:id="rId6" imgW="1969008" imgH="1969008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" y="4864100"/>
                        <a:ext cx="1971675" cy="197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1747838" y="5357813"/>
            <a:ext cx="53260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>
            <a:off x="1828800" y="1636713"/>
            <a:ext cx="590391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563938" y="1160463"/>
            <a:ext cx="175418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684588" y="5435600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 flipV="1">
            <a:off x="1747838" y="1652588"/>
            <a:ext cx="5969000" cy="36417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66" name="Arc 14"/>
          <p:cNvSpPr>
            <a:spLocks/>
          </p:cNvSpPr>
          <p:nvPr/>
        </p:nvSpPr>
        <p:spPr bwMode="auto">
          <a:xfrm rot="17797797" flipV="1">
            <a:off x="2147094" y="4826794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67" name="Arc 15"/>
          <p:cNvSpPr>
            <a:spLocks/>
          </p:cNvSpPr>
          <p:nvPr/>
        </p:nvSpPr>
        <p:spPr bwMode="auto">
          <a:xfrm rot="6638605" flipV="1">
            <a:off x="6579394" y="1558132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19250"/>
            <a:ext cx="42545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3914775"/>
            <a:ext cx="44069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1860550" y="1636713"/>
            <a:ext cx="5872163" cy="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H="1">
            <a:off x="1700213" y="1636713"/>
            <a:ext cx="6032500" cy="368935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1700213" y="5341938"/>
            <a:ext cx="5310187" cy="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grpSp>
        <p:nvGrpSpPr>
          <p:cNvPr id="23581" name="Group 29"/>
          <p:cNvGrpSpPr>
            <a:grpSpLocks/>
          </p:cNvGrpSpPr>
          <p:nvPr/>
        </p:nvGrpSpPr>
        <p:grpSpPr bwMode="auto">
          <a:xfrm>
            <a:off x="2981325" y="1441450"/>
            <a:ext cx="428625" cy="390525"/>
            <a:chOff x="1878" y="908"/>
            <a:chExt cx="270" cy="246"/>
          </a:xfrm>
        </p:grpSpPr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>
              <a:off x="1880" y="909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2027" y="908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 flipV="1">
              <a:off x="1878" y="1030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 flipV="1">
              <a:off x="2024" y="1032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grpSp>
        <p:nvGrpSpPr>
          <p:cNvPr id="23582" name="Group 30"/>
          <p:cNvGrpSpPr>
            <a:grpSpLocks/>
          </p:cNvGrpSpPr>
          <p:nvPr/>
        </p:nvGrpSpPr>
        <p:grpSpPr bwMode="auto">
          <a:xfrm>
            <a:off x="5475288" y="5140325"/>
            <a:ext cx="428625" cy="390525"/>
            <a:chOff x="3449" y="3238"/>
            <a:chExt cx="270" cy="246"/>
          </a:xfrm>
        </p:grpSpPr>
        <p:sp>
          <p:nvSpPr>
            <p:cNvPr id="23577" name="Line 25"/>
            <p:cNvSpPr>
              <a:spLocks noChangeShapeType="1"/>
            </p:cNvSpPr>
            <p:nvPr/>
          </p:nvSpPr>
          <p:spPr bwMode="auto">
            <a:xfrm>
              <a:off x="3451" y="3239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78" name="Line 26"/>
            <p:cNvSpPr>
              <a:spLocks noChangeShapeType="1"/>
            </p:cNvSpPr>
            <p:nvPr/>
          </p:nvSpPr>
          <p:spPr bwMode="auto">
            <a:xfrm>
              <a:off x="3598" y="3238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79" name="Line 27"/>
            <p:cNvSpPr>
              <a:spLocks noChangeShapeType="1"/>
            </p:cNvSpPr>
            <p:nvPr/>
          </p:nvSpPr>
          <p:spPr bwMode="auto">
            <a:xfrm flipV="1">
              <a:off x="3449" y="3360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80" name="Line 28"/>
            <p:cNvSpPr>
              <a:spLocks noChangeShapeType="1"/>
            </p:cNvSpPr>
            <p:nvPr/>
          </p:nvSpPr>
          <p:spPr bwMode="auto">
            <a:xfrm flipV="1">
              <a:off x="3595" y="3362"/>
              <a:ext cx="121" cy="1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85191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0" grpId="0" animBg="1"/>
      <p:bldP spid="23571" grpId="0" animBg="1"/>
      <p:bldP spid="235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586163" y="2443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3563938" y="1160463"/>
            <a:ext cx="175418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684588" y="5435600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  <p:sp>
        <p:nvSpPr>
          <p:cNvPr id="24590" name="Arc 14"/>
          <p:cNvSpPr>
            <a:spLocks/>
          </p:cNvSpPr>
          <p:nvPr/>
        </p:nvSpPr>
        <p:spPr bwMode="auto">
          <a:xfrm rot="17797797" flipV="1">
            <a:off x="2147094" y="4826794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1" name="Arc 15"/>
          <p:cNvSpPr>
            <a:spLocks/>
          </p:cNvSpPr>
          <p:nvPr/>
        </p:nvSpPr>
        <p:spPr bwMode="auto">
          <a:xfrm rot="6638605" flipV="1">
            <a:off x="6579394" y="1558132"/>
            <a:ext cx="587375" cy="598487"/>
          </a:xfrm>
          <a:custGeom>
            <a:avLst/>
            <a:gdLst>
              <a:gd name="G0" fmla="+- 0 0 0"/>
              <a:gd name="G1" fmla="+- 20652 0 0"/>
              <a:gd name="G2" fmla="+- 21600 0 0"/>
              <a:gd name="T0" fmla="*/ 6328 w 20265"/>
              <a:gd name="T1" fmla="*/ 0 h 20652"/>
              <a:gd name="T2" fmla="*/ 20265 w 20265"/>
              <a:gd name="T3" fmla="*/ 13177 h 20652"/>
              <a:gd name="T4" fmla="*/ 0 w 20265"/>
              <a:gd name="T5" fmla="*/ 20652 h 20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265" h="20652" fill="none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</a:path>
              <a:path w="20265" h="20652" stroke="0" extrusionOk="0">
                <a:moveTo>
                  <a:pt x="6328" y="-1"/>
                </a:moveTo>
                <a:cubicBezTo>
                  <a:pt x="12776" y="1975"/>
                  <a:pt x="17931" y="6849"/>
                  <a:pt x="20265" y="13176"/>
                </a:cubicBezTo>
                <a:lnTo>
                  <a:pt x="0" y="20652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619250"/>
            <a:ext cx="42545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813" y="3914775"/>
            <a:ext cx="4406900" cy="145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1860550" y="1636713"/>
            <a:ext cx="5872163" cy="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 flipH="1">
            <a:off x="1700213" y="1636713"/>
            <a:ext cx="6032500" cy="368935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1700213" y="5341938"/>
            <a:ext cx="5310187" cy="0"/>
          </a:xfrm>
          <a:prstGeom prst="line">
            <a:avLst/>
          </a:prstGeom>
          <a:noFill/>
          <a:ln w="57150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2984500" y="1443038"/>
            <a:ext cx="192088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3217863" y="1441450"/>
            <a:ext cx="192087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 flipV="1">
            <a:off x="2981325" y="1635125"/>
            <a:ext cx="192088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 flipV="1">
            <a:off x="3213100" y="1638300"/>
            <a:ext cx="192088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5478463" y="5141913"/>
            <a:ext cx="192087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5711825" y="5140325"/>
            <a:ext cx="192088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 flipV="1">
            <a:off x="5475288" y="5334000"/>
            <a:ext cx="192087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 flipV="1">
            <a:off x="5707063" y="5337175"/>
            <a:ext cx="192087" cy="193675"/>
          </a:xfrm>
          <a:prstGeom prst="line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168275" y="5916613"/>
            <a:ext cx="8796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800" b="1">
                <a:solidFill>
                  <a:srgbClr val="669900"/>
                </a:solidFill>
                <a:latin typeface="Tahoma" pitchFamily="34" charset="0"/>
              </a:rPr>
              <a:t>The angles are </a:t>
            </a:r>
            <a:r>
              <a:rPr lang="en-GB" sz="2800" b="1" i="1">
                <a:solidFill>
                  <a:srgbClr val="669900"/>
                </a:solidFill>
                <a:latin typeface="Tahoma" pitchFamily="34" charset="0"/>
              </a:rPr>
              <a:t>equal</a:t>
            </a:r>
            <a:r>
              <a:rPr lang="en-GB" sz="2800" b="1">
                <a:solidFill>
                  <a:srgbClr val="669900"/>
                </a:solidFill>
                <a:latin typeface="Tahoma" pitchFamily="34" charset="0"/>
              </a:rPr>
              <a:t> – they are </a:t>
            </a:r>
            <a:r>
              <a:rPr lang="en-GB" sz="2800" b="1">
                <a:solidFill>
                  <a:srgbClr val="FF0000"/>
                </a:solidFill>
                <a:latin typeface="Tahoma" pitchFamily="34" charset="0"/>
              </a:rPr>
              <a:t>alternate angles</a:t>
            </a:r>
          </a:p>
        </p:txBody>
      </p:sp>
    </p:spTree>
    <p:extLst>
      <p:ext uri="{BB962C8B-B14F-4D97-AF65-F5344CB8AC3E}">
        <p14:creationId xmlns:p14="http://schemas.microsoft.com/office/powerpoint/2010/main" val="24988522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5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r>
              <a:rPr lang="en-US">
                <a:latin typeface="Comic Sans MS" pitchFamily="66" charset="0"/>
              </a:rPr>
              <a:t>Depression and Elevation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4038600" cy="274320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>
                <a:latin typeface="Comic Sans MS" pitchFamily="66" charset="0"/>
              </a:rPr>
              <a:t>If a person on the ground looks up to the top of a building, the angle formed between the line of sight and the horizontal is called the </a:t>
            </a:r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angle of elevation</a:t>
            </a:r>
            <a:r>
              <a:rPr lang="en-US" sz="2400">
                <a:latin typeface="Comic Sans MS" pitchFamily="66" charset="0"/>
              </a:rPr>
              <a:t>.</a:t>
            </a:r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4876800" y="1295400"/>
            <a:ext cx="35814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>
                <a:latin typeface="Comic Sans MS" pitchFamily="66" charset="0"/>
              </a:rPr>
              <a:t>If a person standing on the top of a building looks down at a car on the ground, the angle formed between the line of sight and the horizontal is called the </a:t>
            </a: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angle of depression</a:t>
            </a:r>
            <a:r>
              <a:rPr lang="en-US">
                <a:latin typeface="Comic Sans MS" pitchFamily="66" charset="0"/>
              </a:rPr>
              <a:t>.</a:t>
            </a:r>
          </a:p>
        </p:txBody>
      </p:sp>
      <p:sp>
        <p:nvSpPr>
          <p:cNvPr id="117765" name="AutoShape 5"/>
          <p:cNvSpPr>
            <a:spLocks noChangeArrowheads="1"/>
          </p:cNvSpPr>
          <p:nvPr/>
        </p:nvSpPr>
        <p:spPr bwMode="auto">
          <a:xfrm>
            <a:off x="5029200" y="4652963"/>
            <a:ext cx="762000" cy="1976437"/>
          </a:xfrm>
          <a:prstGeom prst="cube">
            <a:avLst>
              <a:gd name="adj" fmla="val 25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766" name="Line 6"/>
          <p:cNvSpPr>
            <a:spLocks noChangeShapeType="1"/>
          </p:cNvSpPr>
          <p:nvPr/>
        </p:nvSpPr>
        <p:spPr bwMode="auto">
          <a:xfrm>
            <a:off x="762000" y="4724400"/>
            <a:ext cx="60960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6477000" y="4800600"/>
            <a:ext cx="137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FF"/>
                </a:solidFill>
                <a:latin typeface="Comic Sans MS" pitchFamily="66" charset="0"/>
              </a:rPr>
              <a:t>horizontal</a:t>
            </a:r>
          </a:p>
        </p:txBody>
      </p:sp>
      <p:sp>
        <p:nvSpPr>
          <p:cNvPr id="117768" name="Line 8"/>
          <p:cNvSpPr>
            <a:spLocks noChangeShapeType="1"/>
          </p:cNvSpPr>
          <p:nvPr/>
        </p:nvSpPr>
        <p:spPr bwMode="auto">
          <a:xfrm flipH="1">
            <a:off x="1371600" y="4572000"/>
            <a:ext cx="403860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69" name="Text Box 9"/>
          <p:cNvSpPr txBox="1">
            <a:spLocks noChangeArrowheads="1"/>
          </p:cNvSpPr>
          <p:nvPr/>
        </p:nvSpPr>
        <p:spPr bwMode="auto">
          <a:xfrm rot="-1529701">
            <a:off x="1752600" y="5562600"/>
            <a:ext cx="1608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FF"/>
                </a:solidFill>
                <a:latin typeface="Comic Sans MS" pitchFamily="66" charset="0"/>
              </a:rPr>
              <a:t>line of sight</a:t>
            </a:r>
          </a:p>
        </p:txBody>
      </p:sp>
      <p:sp>
        <p:nvSpPr>
          <p:cNvPr id="117770" name="Line 10"/>
          <p:cNvSpPr>
            <a:spLocks noChangeShapeType="1"/>
          </p:cNvSpPr>
          <p:nvPr/>
        </p:nvSpPr>
        <p:spPr bwMode="auto">
          <a:xfrm flipH="1">
            <a:off x="685800" y="6629400"/>
            <a:ext cx="579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71" name="Arc 11"/>
          <p:cNvSpPr>
            <a:spLocks/>
          </p:cNvSpPr>
          <p:nvPr/>
        </p:nvSpPr>
        <p:spPr bwMode="auto">
          <a:xfrm rot="595161">
            <a:off x="2057400" y="63246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438"/>
              <a:gd name="T1" fmla="*/ 0 h 21600"/>
              <a:gd name="T2" fmla="*/ 21438 w 21438"/>
              <a:gd name="T3" fmla="*/ 18957 h 21600"/>
              <a:gd name="T4" fmla="*/ 0 w 214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38" h="21600" fill="none" extrusionOk="0">
                <a:moveTo>
                  <a:pt x="-1" y="0"/>
                </a:moveTo>
                <a:cubicBezTo>
                  <a:pt x="10907" y="0"/>
                  <a:pt x="20103" y="8131"/>
                  <a:pt x="21437" y="18957"/>
                </a:cubicBezTo>
              </a:path>
              <a:path w="21438" h="21600" stroke="0" extrusionOk="0">
                <a:moveTo>
                  <a:pt x="-1" y="0"/>
                </a:moveTo>
                <a:cubicBezTo>
                  <a:pt x="10907" y="0"/>
                  <a:pt x="20103" y="8131"/>
                  <a:pt x="21437" y="18957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772" name="Arc 12"/>
          <p:cNvSpPr>
            <a:spLocks/>
          </p:cNvSpPr>
          <p:nvPr/>
        </p:nvSpPr>
        <p:spPr bwMode="auto">
          <a:xfrm rot="12440687">
            <a:off x="4114800" y="48006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438"/>
              <a:gd name="T1" fmla="*/ 0 h 21600"/>
              <a:gd name="T2" fmla="*/ 21438 w 21438"/>
              <a:gd name="T3" fmla="*/ 18957 h 21600"/>
              <a:gd name="T4" fmla="*/ 0 w 214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38" h="21600" fill="none" extrusionOk="0">
                <a:moveTo>
                  <a:pt x="-1" y="0"/>
                </a:moveTo>
                <a:cubicBezTo>
                  <a:pt x="10907" y="0"/>
                  <a:pt x="20103" y="8131"/>
                  <a:pt x="21437" y="18957"/>
                </a:cubicBezTo>
              </a:path>
              <a:path w="21438" h="21600" stroke="0" extrusionOk="0">
                <a:moveTo>
                  <a:pt x="-1" y="0"/>
                </a:moveTo>
                <a:cubicBezTo>
                  <a:pt x="10907" y="0"/>
                  <a:pt x="20103" y="8131"/>
                  <a:pt x="21437" y="18957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7773" name="Rectangle 13"/>
          <p:cNvSpPr>
            <a:spLocks noChangeArrowheads="1"/>
          </p:cNvSpPr>
          <p:nvPr/>
        </p:nvSpPr>
        <p:spPr bwMode="auto">
          <a:xfrm>
            <a:off x="6629400" y="6248400"/>
            <a:ext cx="13795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FF"/>
                </a:solidFill>
                <a:latin typeface="Comic Sans MS" pitchFamily="66" charset="0"/>
              </a:rPr>
              <a:t>horizontal</a:t>
            </a:r>
          </a:p>
        </p:txBody>
      </p:sp>
      <p:sp>
        <p:nvSpPr>
          <p:cNvPr id="117774" name="Text Box 14"/>
          <p:cNvSpPr txBox="1">
            <a:spLocks noChangeArrowheads="1"/>
          </p:cNvSpPr>
          <p:nvPr/>
        </p:nvSpPr>
        <p:spPr bwMode="auto">
          <a:xfrm>
            <a:off x="2667000" y="6100763"/>
            <a:ext cx="2054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Comic Sans MS" pitchFamily="66" charset="0"/>
              </a:rPr>
              <a:t>angle of elevation</a:t>
            </a:r>
          </a:p>
        </p:txBody>
      </p:sp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1447800" y="4876800"/>
            <a:ext cx="2244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Comic Sans MS" pitchFamily="66" charset="0"/>
              </a:rPr>
              <a:t>angle of depression</a:t>
            </a:r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 flipH="1">
            <a:off x="2286000" y="6324600"/>
            <a:ext cx="3810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77" name="Line 17"/>
          <p:cNvSpPr>
            <a:spLocks noChangeShapeType="1"/>
          </p:cNvSpPr>
          <p:nvPr/>
        </p:nvSpPr>
        <p:spPr bwMode="auto">
          <a:xfrm flipV="1">
            <a:off x="3657600" y="5029200"/>
            <a:ext cx="4572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7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7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7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7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7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7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17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17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7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17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2" grpId="0"/>
      <p:bldP spid="117763" grpId="0" build="p"/>
      <p:bldP spid="117764" grpId="0"/>
      <p:bldP spid="117765" grpId="0" animBg="1"/>
      <p:bldP spid="117766" grpId="0" animBg="1"/>
      <p:bldP spid="117768" grpId="0" animBg="1"/>
      <p:bldP spid="117770" grpId="0" animBg="1"/>
      <p:bldP spid="117771" grpId="0" animBg="1"/>
      <p:bldP spid="117772" grpId="0" animBg="1"/>
      <p:bldP spid="117774" grpId="0"/>
      <p:bldP spid="117775" grpId="0"/>
      <p:bldP spid="117776" grpId="0" animBg="1"/>
      <p:bldP spid="11777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j0079069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28800"/>
            <a:ext cx="936625" cy="2209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9811" name="Picture 3" descr="tr00642_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3505200"/>
            <a:ext cx="914400" cy="530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381000" y="533400"/>
            <a:ext cx="8382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6.</a:t>
            </a:r>
            <a:r>
              <a:rPr lang="en-US" sz="1800">
                <a:latin typeface="Arial" charset="0"/>
              </a:rPr>
              <a:t>  </a:t>
            </a:r>
            <a:r>
              <a:rPr lang="en-US">
                <a:latin typeface="Comic Sans MS" pitchFamily="66" charset="0"/>
              </a:rPr>
              <a:t>The angle of depression from the top of a tower to a boulder on the ground is 38º. If the tower is 25m high, how far from the base of the tower is the boulder?</a:t>
            </a:r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914400" y="4038600"/>
            <a:ext cx="297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914400" y="1981200"/>
            <a:ext cx="297180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15" name="Line 7"/>
          <p:cNvSpPr>
            <a:spLocks noChangeShapeType="1"/>
          </p:cNvSpPr>
          <p:nvPr/>
        </p:nvSpPr>
        <p:spPr bwMode="auto">
          <a:xfrm>
            <a:off x="914400" y="1981200"/>
            <a:ext cx="0" cy="2057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16" name="Line 8"/>
          <p:cNvSpPr>
            <a:spLocks noChangeShapeType="1"/>
          </p:cNvSpPr>
          <p:nvPr/>
        </p:nvSpPr>
        <p:spPr bwMode="auto">
          <a:xfrm>
            <a:off x="990600" y="1981200"/>
            <a:ext cx="3124200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17" name="Text Box 9"/>
          <p:cNvSpPr txBox="1">
            <a:spLocks noChangeArrowheads="1"/>
          </p:cNvSpPr>
          <p:nvPr/>
        </p:nvSpPr>
        <p:spPr bwMode="auto">
          <a:xfrm>
            <a:off x="228600" y="2819400"/>
            <a:ext cx="523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25</a:t>
            </a:r>
          </a:p>
        </p:txBody>
      </p:sp>
      <p:sp>
        <p:nvSpPr>
          <p:cNvPr id="119818" name="Rectangle 10"/>
          <p:cNvSpPr>
            <a:spLocks noChangeArrowheads="1"/>
          </p:cNvSpPr>
          <p:nvPr/>
        </p:nvSpPr>
        <p:spPr bwMode="auto">
          <a:xfrm>
            <a:off x="2133600" y="4114800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x</a:t>
            </a:r>
          </a:p>
        </p:txBody>
      </p:sp>
      <p:sp>
        <p:nvSpPr>
          <p:cNvPr id="119819" name="Text Box 11"/>
          <p:cNvSpPr txBox="1">
            <a:spLocks noChangeArrowheads="1"/>
          </p:cNvSpPr>
          <p:nvPr/>
        </p:nvSpPr>
        <p:spPr bwMode="auto">
          <a:xfrm>
            <a:off x="2895600" y="2133600"/>
            <a:ext cx="2479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66FF"/>
                </a:solidFill>
                <a:latin typeface="Comic Sans MS" pitchFamily="66" charset="0"/>
              </a:rPr>
              <a:t>angle of depression</a:t>
            </a:r>
          </a:p>
        </p:txBody>
      </p:sp>
      <p:sp>
        <p:nvSpPr>
          <p:cNvPr id="119820" name="Line 12"/>
          <p:cNvSpPr>
            <a:spLocks noChangeShapeType="1"/>
          </p:cNvSpPr>
          <p:nvPr/>
        </p:nvSpPr>
        <p:spPr bwMode="auto">
          <a:xfrm flipH="1" flipV="1">
            <a:off x="2133600" y="2286000"/>
            <a:ext cx="7620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21" name="Text Box 13"/>
          <p:cNvSpPr txBox="1">
            <a:spLocks noChangeArrowheads="1"/>
          </p:cNvSpPr>
          <p:nvPr/>
        </p:nvSpPr>
        <p:spPr bwMode="auto">
          <a:xfrm>
            <a:off x="1447800" y="2057400"/>
            <a:ext cx="60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38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º</a:t>
            </a:r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2667000" y="3581400"/>
            <a:ext cx="60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38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º</a:t>
            </a:r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238125" y="4572000"/>
            <a:ext cx="8818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Using the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38˚</a:t>
            </a:r>
            <a:r>
              <a:rPr lang="en-US" sz="2000">
                <a:latin typeface="Comic Sans MS" pitchFamily="66" charset="0"/>
              </a:rPr>
              <a:t> angle as a reference, we know </a:t>
            </a:r>
            <a:r>
              <a:rPr lang="en-US" sz="2000" u="sng">
                <a:latin typeface="Comic Sans MS" pitchFamily="66" charset="0"/>
              </a:rPr>
              <a:t>opposite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adjacent</a:t>
            </a:r>
            <a:r>
              <a:rPr lang="en-US" sz="2000">
                <a:latin typeface="Comic Sans MS" pitchFamily="66" charset="0"/>
              </a:rPr>
              <a:t> side. 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787400" y="5105400"/>
            <a:ext cx="722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Use</a:t>
            </a:r>
            <a:endParaRPr lang="en-US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19825" name="Text Box 17"/>
          <p:cNvSpPr txBox="1">
            <a:spLocks noChangeArrowheads="1"/>
          </p:cNvSpPr>
          <p:nvPr/>
        </p:nvSpPr>
        <p:spPr bwMode="auto">
          <a:xfrm>
            <a:off x="3886200" y="5181600"/>
            <a:ext cx="2120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tan 38˚ =  25/x </a:t>
            </a:r>
          </a:p>
        </p:txBody>
      </p:sp>
      <p:graphicFrame>
        <p:nvGraphicFramePr>
          <p:cNvPr id="119826" name="Object 18"/>
          <p:cNvGraphicFramePr>
            <a:graphicFrameLocks noChangeAspect="1"/>
          </p:cNvGraphicFramePr>
          <p:nvPr/>
        </p:nvGraphicFramePr>
        <p:xfrm>
          <a:off x="1520825" y="4953000"/>
          <a:ext cx="5222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38" name="Equation" r:id="rId6" imgW="304560" imgH="444240" progId="Equation.DSMT4">
                  <p:embed/>
                </p:oleObj>
              </mc:Choice>
              <mc:Fallback>
                <p:oleObj name="Equation" r:id="rId6" imgW="304560" imgH="444240" progId="Equation.DSMT4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0825" y="4953000"/>
                        <a:ext cx="5222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827" name="AutoShape 19"/>
          <p:cNvSpPr>
            <a:spLocks noChangeArrowheads="1"/>
          </p:cNvSpPr>
          <p:nvPr/>
        </p:nvSpPr>
        <p:spPr bwMode="auto">
          <a:xfrm>
            <a:off x="2159000" y="5257800"/>
            <a:ext cx="533400" cy="257175"/>
          </a:xfrm>
          <a:prstGeom prst="rightArrow">
            <a:avLst>
              <a:gd name="adj1" fmla="val 50000"/>
              <a:gd name="adj2" fmla="val 51852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9828" name="Text Box 20"/>
          <p:cNvSpPr txBox="1">
            <a:spLocks noChangeArrowheads="1"/>
          </p:cNvSpPr>
          <p:nvPr/>
        </p:nvSpPr>
        <p:spPr bwMode="auto">
          <a:xfrm>
            <a:off x="4038600" y="5715000"/>
            <a:ext cx="1889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(.7813) = 25/x</a:t>
            </a:r>
          </a:p>
        </p:txBody>
      </p:sp>
      <p:sp>
        <p:nvSpPr>
          <p:cNvPr id="119829" name="Rectangle 21"/>
          <p:cNvSpPr>
            <a:spLocks noChangeArrowheads="1"/>
          </p:cNvSpPr>
          <p:nvPr/>
        </p:nvSpPr>
        <p:spPr bwMode="auto">
          <a:xfrm>
            <a:off x="3962400" y="6176963"/>
            <a:ext cx="173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= 25/.7813</a:t>
            </a:r>
          </a:p>
        </p:txBody>
      </p:sp>
      <p:sp>
        <p:nvSpPr>
          <p:cNvPr id="119830" name="Text Box 22"/>
          <p:cNvSpPr txBox="1">
            <a:spLocks noChangeArrowheads="1"/>
          </p:cNvSpPr>
          <p:nvPr/>
        </p:nvSpPr>
        <p:spPr bwMode="auto">
          <a:xfrm>
            <a:off x="5943600" y="6172200"/>
            <a:ext cx="1231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</a:t>
            </a:r>
            <a:r>
              <a:rPr lang="en-US" sz="2000">
                <a:latin typeface="Comic Sans MS" pitchFamily="66" charset="0"/>
                <a:cs typeface="Arial" charset="0"/>
              </a:rPr>
              <a:t>≈  32.0</a:t>
            </a:r>
          </a:p>
        </p:txBody>
      </p:sp>
      <p:sp>
        <p:nvSpPr>
          <p:cNvPr id="119831" name="Text Box 23"/>
          <p:cNvSpPr txBox="1">
            <a:spLocks noChangeArrowheads="1"/>
          </p:cNvSpPr>
          <p:nvPr/>
        </p:nvSpPr>
        <p:spPr bwMode="auto">
          <a:xfrm>
            <a:off x="7315200" y="6172200"/>
            <a:ext cx="1574800" cy="406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About 32 m</a:t>
            </a:r>
          </a:p>
        </p:txBody>
      </p:sp>
      <p:sp>
        <p:nvSpPr>
          <p:cNvPr id="119832" name="Text Box 24"/>
          <p:cNvSpPr txBox="1">
            <a:spLocks noChangeArrowheads="1"/>
          </p:cNvSpPr>
          <p:nvPr/>
        </p:nvSpPr>
        <p:spPr bwMode="auto">
          <a:xfrm>
            <a:off x="2844800" y="5114925"/>
            <a:ext cx="642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tan</a:t>
            </a:r>
          </a:p>
        </p:txBody>
      </p:sp>
      <p:sp>
        <p:nvSpPr>
          <p:cNvPr id="119833" name="Text Box 25"/>
          <p:cNvSpPr txBox="1">
            <a:spLocks noChangeArrowheads="1"/>
          </p:cNvSpPr>
          <p:nvPr/>
        </p:nvSpPr>
        <p:spPr bwMode="auto">
          <a:xfrm>
            <a:off x="3581400" y="2895600"/>
            <a:ext cx="4984750" cy="396875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Alternate Interior Angles are congruent</a:t>
            </a:r>
          </a:p>
        </p:txBody>
      </p:sp>
      <p:sp>
        <p:nvSpPr>
          <p:cNvPr id="119834" name="Text Box 26"/>
          <p:cNvSpPr txBox="1">
            <a:spLocks noChangeArrowheads="1"/>
          </p:cNvSpPr>
          <p:nvPr/>
        </p:nvSpPr>
        <p:spPr bwMode="auto">
          <a:xfrm>
            <a:off x="5241925" y="51419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9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9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9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9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9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9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9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9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9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9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9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9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9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19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9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19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9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19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9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9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9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9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9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9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/>
      <p:bldP spid="119813" grpId="0" animBg="1"/>
      <p:bldP spid="119814" grpId="0" animBg="1"/>
      <p:bldP spid="119815" grpId="0" animBg="1"/>
      <p:bldP spid="119816" grpId="0" animBg="1"/>
      <p:bldP spid="119817" grpId="0"/>
      <p:bldP spid="119818" grpId="0"/>
      <p:bldP spid="119819" grpId="0"/>
      <p:bldP spid="119820" grpId="0" animBg="1"/>
      <p:bldP spid="119821" grpId="0"/>
      <p:bldP spid="119822" grpId="0"/>
      <p:bldP spid="119823" grpId="0"/>
      <p:bldP spid="119824" grpId="0"/>
      <p:bldP spid="119825" grpId="0"/>
      <p:bldP spid="119827" grpId="0" animBg="1"/>
      <p:bldP spid="119830" grpId="0"/>
      <p:bldP spid="119831" grpId="0" animBg="1"/>
      <p:bldP spid="119832" grpId="0"/>
      <p:bldP spid="1198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1295400" y="2590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11619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7864475" cy="161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2.  </a:t>
            </a:r>
            <a:r>
              <a:rPr lang="en-US">
                <a:latin typeface="Comic Sans MS" pitchFamily="66" charset="0"/>
              </a:rPr>
              <a:t>A ladder that is 20 ft is leaning against the side of a building. If the angle formed between the ladder and ground is 75˚, how far is the bottom of the ladder from the base of the building?</a:t>
            </a:r>
          </a:p>
        </p:txBody>
      </p:sp>
      <p:pic>
        <p:nvPicPr>
          <p:cNvPr id="111620" name="Picture 4" descr="pe02013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15113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1" name="Picture 5" descr="bd07418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514600"/>
            <a:ext cx="1131888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2" name="AutoShape 6"/>
          <p:cNvSpPr>
            <a:spLocks noChangeArrowheads="1"/>
          </p:cNvSpPr>
          <p:nvPr/>
        </p:nvSpPr>
        <p:spPr bwMode="auto">
          <a:xfrm flipH="1">
            <a:off x="1219200" y="2057400"/>
            <a:ext cx="1295400" cy="2133600"/>
          </a:xfrm>
          <a:prstGeom prst="rtTriangl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4495800" y="27432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 rot="39647498">
            <a:off x="4481512" y="3519488"/>
            <a:ext cx="1095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ladder</a:t>
            </a:r>
          </a:p>
        </p:txBody>
      </p:sp>
      <p:sp>
        <p:nvSpPr>
          <p:cNvPr id="111625" name="Rectangle 9"/>
          <p:cNvSpPr>
            <a:spLocks noChangeArrowheads="1"/>
          </p:cNvSpPr>
          <p:nvPr/>
        </p:nvSpPr>
        <p:spPr bwMode="auto">
          <a:xfrm rot="5400000">
            <a:off x="6050757" y="3245643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b="1">
                <a:solidFill>
                  <a:srgbClr val="0066FF"/>
                </a:solidFill>
                <a:latin typeface="Comic Sans MS" pitchFamily="66" charset="0"/>
              </a:rPr>
              <a:t>building</a:t>
            </a:r>
          </a:p>
        </p:txBody>
      </p:sp>
      <p:sp>
        <p:nvSpPr>
          <p:cNvPr id="111626" name="Text Box 10"/>
          <p:cNvSpPr txBox="1">
            <a:spLocks noChangeArrowheads="1"/>
          </p:cNvSpPr>
          <p:nvPr/>
        </p:nvSpPr>
        <p:spPr bwMode="auto">
          <a:xfrm>
            <a:off x="5181600" y="27432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20</a:t>
            </a:r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5715000" y="4191000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x</a:t>
            </a: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5334000" y="3733800"/>
            <a:ext cx="636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75˚</a:t>
            </a:r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-15875" y="4724400"/>
            <a:ext cx="9159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Using the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75˚</a:t>
            </a:r>
            <a:r>
              <a:rPr lang="en-US" sz="2000">
                <a:latin typeface="Comic Sans MS" pitchFamily="66" charset="0"/>
              </a:rPr>
              <a:t> angle as a reference, we know </a:t>
            </a:r>
            <a:r>
              <a:rPr lang="en-US" sz="2000" u="sng">
                <a:latin typeface="Comic Sans MS" pitchFamily="66" charset="0"/>
              </a:rPr>
              <a:t>hypotenuse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adjacent</a:t>
            </a:r>
            <a:r>
              <a:rPr lang="en-US" sz="2000">
                <a:latin typeface="Comic Sans MS" pitchFamily="66" charset="0"/>
              </a:rPr>
              <a:t> side. </a:t>
            </a:r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533400" y="5257800"/>
            <a:ext cx="722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Use</a:t>
            </a:r>
            <a:endParaRPr lang="en-US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11631" name="Text Box 15"/>
          <p:cNvSpPr txBox="1">
            <a:spLocks noChangeArrowheads="1"/>
          </p:cNvSpPr>
          <p:nvPr/>
        </p:nvSpPr>
        <p:spPr bwMode="auto">
          <a:xfrm>
            <a:off x="3886200" y="5310188"/>
            <a:ext cx="1382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cos 75˚ = </a:t>
            </a:r>
          </a:p>
        </p:txBody>
      </p:sp>
      <p:graphicFrame>
        <p:nvGraphicFramePr>
          <p:cNvPr id="111632" name="Object 16"/>
          <p:cNvGraphicFramePr>
            <a:graphicFrameLocks noChangeAspect="1"/>
          </p:cNvGraphicFramePr>
          <p:nvPr/>
        </p:nvGraphicFramePr>
        <p:xfrm>
          <a:off x="5257800" y="5181600"/>
          <a:ext cx="47148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7" name="Equation" r:id="rId6" imgW="304560" imgH="406080" progId="Equation.DSMT4">
                  <p:embed/>
                </p:oleObj>
              </mc:Choice>
              <mc:Fallback>
                <p:oleObj name="Equation" r:id="rId6" imgW="304560" imgH="4060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181600"/>
                        <a:ext cx="471488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33" name="Object 17"/>
          <p:cNvGraphicFramePr>
            <a:graphicFrameLocks noChangeAspect="1"/>
          </p:cNvGraphicFramePr>
          <p:nvPr/>
        </p:nvGraphicFramePr>
        <p:xfrm>
          <a:off x="1266825" y="5105400"/>
          <a:ext cx="5222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48" name="Equation" r:id="rId8" imgW="304560" imgH="444240" progId="Equation.DSMT4">
                  <p:embed/>
                </p:oleObj>
              </mc:Choice>
              <mc:Fallback>
                <p:oleObj name="Equation" r:id="rId8" imgW="304560" imgH="4442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825" y="5105400"/>
                        <a:ext cx="5222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34" name="AutoShape 18"/>
          <p:cNvSpPr>
            <a:spLocks noChangeArrowheads="1"/>
          </p:cNvSpPr>
          <p:nvPr/>
        </p:nvSpPr>
        <p:spPr bwMode="auto">
          <a:xfrm>
            <a:off x="1905000" y="5410200"/>
            <a:ext cx="533400" cy="257175"/>
          </a:xfrm>
          <a:prstGeom prst="rightArrow">
            <a:avLst>
              <a:gd name="adj1" fmla="val 50000"/>
              <a:gd name="adj2" fmla="val 51852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1635" name="Text Box 19"/>
          <p:cNvSpPr txBox="1">
            <a:spLocks noChangeArrowheads="1"/>
          </p:cNvSpPr>
          <p:nvPr/>
        </p:nvSpPr>
        <p:spPr bwMode="auto">
          <a:xfrm>
            <a:off x="3886200" y="5843588"/>
            <a:ext cx="21066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20 (cos 75˚) = x</a:t>
            </a:r>
          </a:p>
        </p:txBody>
      </p:sp>
      <p:sp>
        <p:nvSpPr>
          <p:cNvPr id="111636" name="Rectangle 20"/>
          <p:cNvSpPr>
            <a:spLocks noChangeArrowheads="1"/>
          </p:cNvSpPr>
          <p:nvPr/>
        </p:nvSpPr>
        <p:spPr bwMode="auto">
          <a:xfrm>
            <a:off x="3962400" y="6305550"/>
            <a:ext cx="1876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20 (.2588) = x</a:t>
            </a:r>
          </a:p>
        </p:txBody>
      </p:sp>
      <p:sp>
        <p:nvSpPr>
          <p:cNvPr id="111637" name="Text Box 21"/>
          <p:cNvSpPr txBox="1">
            <a:spLocks noChangeArrowheads="1"/>
          </p:cNvSpPr>
          <p:nvPr/>
        </p:nvSpPr>
        <p:spPr bwMode="auto">
          <a:xfrm>
            <a:off x="5943600" y="6300788"/>
            <a:ext cx="1076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</a:t>
            </a:r>
            <a:r>
              <a:rPr lang="en-US" sz="2000">
                <a:latin typeface="Comic Sans MS" pitchFamily="66" charset="0"/>
                <a:cs typeface="Arial" charset="0"/>
              </a:rPr>
              <a:t>≈  5.2</a:t>
            </a:r>
          </a:p>
        </p:txBody>
      </p:sp>
      <p:sp>
        <p:nvSpPr>
          <p:cNvPr id="111638" name="Text Box 22"/>
          <p:cNvSpPr txBox="1">
            <a:spLocks noChangeArrowheads="1"/>
          </p:cNvSpPr>
          <p:nvPr/>
        </p:nvSpPr>
        <p:spPr bwMode="auto">
          <a:xfrm>
            <a:off x="7315200" y="6300788"/>
            <a:ext cx="1533525" cy="406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About 5 ft.</a:t>
            </a:r>
          </a:p>
        </p:txBody>
      </p:sp>
      <p:sp>
        <p:nvSpPr>
          <p:cNvPr id="111639" name="Text Box 23"/>
          <p:cNvSpPr txBox="1">
            <a:spLocks noChangeArrowheads="1"/>
          </p:cNvSpPr>
          <p:nvPr/>
        </p:nvSpPr>
        <p:spPr bwMode="auto">
          <a:xfrm>
            <a:off x="2590800" y="5267325"/>
            <a:ext cx="649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cos</a:t>
            </a:r>
          </a:p>
        </p:txBody>
      </p:sp>
      <p:sp>
        <p:nvSpPr>
          <p:cNvPr id="111640" name="Rectangle 24"/>
          <p:cNvSpPr>
            <a:spLocks noChangeArrowheads="1"/>
          </p:cNvSpPr>
          <p:nvPr/>
        </p:nvSpPr>
        <p:spPr bwMode="auto">
          <a:xfrm>
            <a:off x="6172200" y="3962400"/>
            <a:ext cx="228600" cy="228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42916 4.44444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1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1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1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1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1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1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11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1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1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/>
      <p:bldP spid="111622" grpId="0" animBg="1"/>
      <p:bldP spid="111622" grpId="1" animBg="1"/>
      <p:bldP spid="111624" grpId="0"/>
      <p:bldP spid="111625" grpId="0"/>
      <p:bldP spid="111626" grpId="0"/>
      <p:bldP spid="111627" grpId="0"/>
      <p:bldP spid="111628" grpId="0"/>
      <p:bldP spid="111629" grpId="0"/>
      <p:bldP spid="111630" grpId="0"/>
      <p:bldP spid="111631" grpId="0"/>
      <p:bldP spid="111634" grpId="0" animBg="1"/>
      <p:bldP spid="111637" grpId="0"/>
      <p:bldP spid="111638" grpId="0" animBg="1"/>
      <p:bldP spid="111639" grpId="0"/>
      <p:bldP spid="1116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bd0622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1017588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7" name="Picture 3" descr="bd06921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124200"/>
            <a:ext cx="1371600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914400" y="457200"/>
            <a:ext cx="6705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Comic Sans MS" pitchFamily="66" charset="0"/>
              </a:rPr>
              <a:t>3.   When the sun is 62˚ above the horizon, a building casts a shadow 18m long. How tall is the building?</a:t>
            </a:r>
          </a:p>
        </p:txBody>
      </p:sp>
      <p:sp>
        <p:nvSpPr>
          <p:cNvPr id="113669" name="AutoShape 5"/>
          <p:cNvSpPr>
            <a:spLocks noChangeArrowheads="1"/>
          </p:cNvSpPr>
          <p:nvPr/>
        </p:nvSpPr>
        <p:spPr bwMode="auto">
          <a:xfrm>
            <a:off x="3276600" y="3124200"/>
            <a:ext cx="3505200" cy="914400"/>
          </a:xfrm>
          <a:prstGeom prst="rtTriangl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670" name="Text Box 6"/>
          <p:cNvSpPr txBox="1">
            <a:spLocks noChangeArrowheads="1"/>
          </p:cNvSpPr>
          <p:nvPr/>
        </p:nvSpPr>
        <p:spPr bwMode="auto">
          <a:xfrm>
            <a:off x="3276600" y="3276600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x</a:t>
            </a:r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4114800" y="4038600"/>
            <a:ext cx="506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18</a:t>
            </a:r>
          </a:p>
        </p:txBody>
      </p:sp>
      <p:sp>
        <p:nvSpPr>
          <p:cNvPr id="113672" name="Text Box 8"/>
          <p:cNvSpPr txBox="1">
            <a:spLocks noChangeArrowheads="1"/>
          </p:cNvSpPr>
          <p:nvPr/>
        </p:nvSpPr>
        <p:spPr bwMode="auto">
          <a:xfrm>
            <a:off x="4495800" y="4038600"/>
            <a:ext cx="1039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shadow</a:t>
            </a:r>
          </a:p>
        </p:txBody>
      </p:sp>
      <p:sp>
        <p:nvSpPr>
          <p:cNvPr id="113673" name="Text Box 9"/>
          <p:cNvSpPr txBox="1">
            <a:spLocks noChangeArrowheads="1"/>
          </p:cNvSpPr>
          <p:nvPr/>
        </p:nvSpPr>
        <p:spPr bwMode="auto">
          <a:xfrm>
            <a:off x="4953000" y="3657600"/>
            <a:ext cx="636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62˚</a:t>
            </a:r>
          </a:p>
        </p:txBody>
      </p:sp>
      <p:sp>
        <p:nvSpPr>
          <p:cNvPr id="113674" name="Line 10"/>
          <p:cNvSpPr>
            <a:spLocks noChangeShapeType="1"/>
          </p:cNvSpPr>
          <p:nvPr/>
        </p:nvSpPr>
        <p:spPr bwMode="auto">
          <a:xfrm flipH="1" flipV="1">
            <a:off x="1905000" y="2743200"/>
            <a:ext cx="1371600" cy="38100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75" name="Text Box 11"/>
          <p:cNvSpPr txBox="1">
            <a:spLocks noChangeArrowheads="1"/>
          </p:cNvSpPr>
          <p:nvPr/>
        </p:nvSpPr>
        <p:spPr bwMode="auto">
          <a:xfrm>
            <a:off x="-15875" y="4724400"/>
            <a:ext cx="88185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Using the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62˚</a:t>
            </a:r>
            <a:r>
              <a:rPr lang="en-US" sz="2000">
                <a:latin typeface="Comic Sans MS" pitchFamily="66" charset="0"/>
              </a:rPr>
              <a:t> angle as a reference, we know </a:t>
            </a:r>
            <a:r>
              <a:rPr lang="en-US" sz="2000" u="sng">
                <a:latin typeface="Comic Sans MS" pitchFamily="66" charset="0"/>
              </a:rPr>
              <a:t>opposite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adjacent</a:t>
            </a:r>
            <a:r>
              <a:rPr lang="en-US" sz="2000">
                <a:latin typeface="Comic Sans MS" pitchFamily="66" charset="0"/>
              </a:rPr>
              <a:t> side. </a:t>
            </a:r>
          </a:p>
        </p:txBody>
      </p:sp>
      <p:sp>
        <p:nvSpPr>
          <p:cNvPr id="113676" name="Text Box 12"/>
          <p:cNvSpPr txBox="1">
            <a:spLocks noChangeArrowheads="1"/>
          </p:cNvSpPr>
          <p:nvPr/>
        </p:nvSpPr>
        <p:spPr bwMode="auto">
          <a:xfrm>
            <a:off x="533400" y="5257800"/>
            <a:ext cx="722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Use</a:t>
            </a:r>
            <a:endParaRPr lang="en-US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13677" name="Text Box 13"/>
          <p:cNvSpPr txBox="1">
            <a:spLocks noChangeArrowheads="1"/>
          </p:cNvSpPr>
          <p:nvPr/>
        </p:nvSpPr>
        <p:spPr bwMode="auto">
          <a:xfrm>
            <a:off x="3886200" y="5310188"/>
            <a:ext cx="1377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tan 62˚ = </a:t>
            </a:r>
          </a:p>
        </p:txBody>
      </p:sp>
      <p:graphicFrame>
        <p:nvGraphicFramePr>
          <p:cNvPr id="113678" name="Object 14"/>
          <p:cNvGraphicFramePr>
            <a:graphicFrameLocks noChangeAspect="1"/>
          </p:cNvGraphicFramePr>
          <p:nvPr/>
        </p:nvGraphicFramePr>
        <p:xfrm>
          <a:off x="5286375" y="5181600"/>
          <a:ext cx="4127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3" name="Equation" r:id="rId6" imgW="266400" imgH="406080" progId="Equation.DSMT4">
                  <p:embed/>
                </p:oleObj>
              </mc:Choice>
              <mc:Fallback>
                <p:oleObj name="Equation" r:id="rId6" imgW="266400" imgH="406080" progId="Equation.DSMT4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75" y="5181600"/>
                        <a:ext cx="412750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679" name="Object 15"/>
          <p:cNvGraphicFramePr>
            <a:graphicFrameLocks noChangeAspect="1"/>
          </p:cNvGraphicFramePr>
          <p:nvPr/>
        </p:nvGraphicFramePr>
        <p:xfrm>
          <a:off x="1266825" y="5105400"/>
          <a:ext cx="5222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4" name="Equation" r:id="rId8" imgW="304560" imgH="444240" progId="Equation.DSMT4">
                  <p:embed/>
                </p:oleObj>
              </mc:Choice>
              <mc:Fallback>
                <p:oleObj name="Equation" r:id="rId8" imgW="304560" imgH="444240" progId="Equation.DSMT4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6825" y="5105400"/>
                        <a:ext cx="5222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680" name="AutoShape 16"/>
          <p:cNvSpPr>
            <a:spLocks noChangeArrowheads="1"/>
          </p:cNvSpPr>
          <p:nvPr/>
        </p:nvSpPr>
        <p:spPr bwMode="auto">
          <a:xfrm>
            <a:off x="1905000" y="5410200"/>
            <a:ext cx="533400" cy="257175"/>
          </a:xfrm>
          <a:prstGeom prst="rightArrow">
            <a:avLst>
              <a:gd name="adj1" fmla="val 50000"/>
              <a:gd name="adj2" fmla="val 51852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3681" name="Text Box 17"/>
          <p:cNvSpPr txBox="1">
            <a:spLocks noChangeArrowheads="1"/>
          </p:cNvSpPr>
          <p:nvPr/>
        </p:nvSpPr>
        <p:spPr bwMode="auto">
          <a:xfrm>
            <a:off x="3886200" y="5843588"/>
            <a:ext cx="2060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18 (tan 62˚) = x</a:t>
            </a:r>
          </a:p>
        </p:txBody>
      </p:sp>
      <p:sp>
        <p:nvSpPr>
          <p:cNvPr id="113682" name="Rectangle 18"/>
          <p:cNvSpPr>
            <a:spLocks noChangeArrowheads="1"/>
          </p:cNvSpPr>
          <p:nvPr/>
        </p:nvSpPr>
        <p:spPr bwMode="auto">
          <a:xfrm>
            <a:off x="3962400" y="6305550"/>
            <a:ext cx="1949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18 (1.8807) = x</a:t>
            </a:r>
          </a:p>
        </p:txBody>
      </p:sp>
      <p:sp>
        <p:nvSpPr>
          <p:cNvPr id="113683" name="Text Box 19"/>
          <p:cNvSpPr txBox="1">
            <a:spLocks noChangeArrowheads="1"/>
          </p:cNvSpPr>
          <p:nvPr/>
        </p:nvSpPr>
        <p:spPr bwMode="auto">
          <a:xfrm>
            <a:off x="5943600" y="6300788"/>
            <a:ext cx="1231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</a:t>
            </a:r>
            <a:r>
              <a:rPr lang="en-US" sz="2000">
                <a:latin typeface="Comic Sans MS" pitchFamily="66" charset="0"/>
                <a:cs typeface="Arial" charset="0"/>
              </a:rPr>
              <a:t>≈  33.9</a:t>
            </a:r>
          </a:p>
        </p:txBody>
      </p:sp>
      <p:sp>
        <p:nvSpPr>
          <p:cNvPr id="113684" name="Text Box 20"/>
          <p:cNvSpPr txBox="1">
            <a:spLocks noChangeArrowheads="1"/>
          </p:cNvSpPr>
          <p:nvPr/>
        </p:nvSpPr>
        <p:spPr bwMode="auto">
          <a:xfrm>
            <a:off x="7315200" y="6300788"/>
            <a:ext cx="1574800" cy="406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About 34 m</a:t>
            </a:r>
          </a:p>
        </p:txBody>
      </p:sp>
      <p:sp>
        <p:nvSpPr>
          <p:cNvPr id="113685" name="Text Box 21"/>
          <p:cNvSpPr txBox="1">
            <a:spLocks noChangeArrowheads="1"/>
          </p:cNvSpPr>
          <p:nvPr/>
        </p:nvSpPr>
        <p:spPr bwMode="auto">
          <a:xfrm>
            <a:off x="2590800" y="5267325"/>
            <a:ext cx="642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tan</a:t>
            </a:r>
          </a:p>
        </p:txBody>
      </p:sp>
      <p:sp>
        <p:nvSpPr>
          <p:cNvPr id="113686" name="Rectangle 22"/>
          <p:cNvSpPr>
            <a:spLocks noChangeArrowheads="1"/>
          </p:cNvSpPr>
          <p:nvPr/>
        </p:nvSpPr>
        <p:spPr bwMode="auto">
          <a:xfrm>
            <a:off x="3276600" y="3810000"/>
            <a:ext cx="228600" cy="228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3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3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3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3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3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3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3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3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3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3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136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13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13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3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3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13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  <p:bldP spid="113669" grpId="0" animBg="1"/>
      <p:bldP spid="113670" grpId="0"/>
      <p:bldP spid="113671" grpId="0"/>
      <p:bldP spid="113672" grpId="0"/>
      <p:bldP spid="113673" grpId="0"/>
      <p:bldP spid="113674" grpId="0" animBg="1"/>
      <p:bldP spid="113675" grpId="0"/>
      <p:bldP spid="113676" grpId="0"/>
      <p:bldP spid="113677" grpId="0"/>
      <p:bldP spid="113680" grpId="0" animBg="1"/>
      <p:bldP spid="113683" grpId="0"/>
      <p:bldP spid="113684" grpId="0" animBg="1"/>
      <p:bldP spid="113685" grpId="0"/>
      <p:bldP spid="1136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1295400" y="28194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31075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7864475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latin typeface="Comic Sans MS" pitchFamily="66" charset="0"/>
              </a:rPr>
              <a:t>4.  </a:t>
            </a:r>
            <a:r>
              <a:rPr lang="en-US">
                <a:latin typeface="Comic Sans MS" pitchFamily="66" charset="0"/>
              </a:rPr>
              <a:t>A kite is flying at an angle of elevation of about 55˚. Ignoring the sag in the string, find the height of the kite if 85m of string have been let out. </a:t>
            </a:r>
          </a:p>
        </p:txBody>
      </p:sp>
      <p:sp>
        <p:nvSpPr>
          <p:cNvPr id="131076" name="AutoShape 4"/>
          <p:cNvSpPr>
            <a:spLocks noChangeArrowheads="1"/>
          </p:cNvSpPr>
          <p:nvPr/>
        </p:nvSpPr>
        <p:spPr bwMode="auto">
          <a:xfrm flipH="1">
            <a:off x="381000" y="2286000"/>
            <a:ext cx="1752600" cy="2133600"/>
          </a:xfrm>
          <a:prstGeom prst="rtTriangl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077" name="Text Box 5"/>
          <p:cNvSpPr txBox="1">
            <a:spLocks noChangeArrowheads="1"/>
          </p:cNvSpPr>
          <p:nvPr/>
        </p:nvSpPr>
        <p:spPr bwMode="auto">
          <a:xfrm>
            <a:off x="4038600" y="29718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800">
              <a:latin typeface="Arial" charset="0"/>
            </a:endParaRPr>
          </a:p>
        </p:txBody>
      </p:sp>
      <p:sp>
        <p:nvSpPr>
          <p:cNvPr id="131078" name="Text Box 6"/>
          <p:cNvSpPr txBox="1">
            <a:spLocks noChangeArrowheads="1"/>
          </p:cNvSpPr>
          <p:nvPr/>
        </p:nvSpPr>
        <p:spPr bwMode="auto">
          <a:xfrm rot="-3028708">
            <a:off x="2305050" y="3714750"/>
            <a:ext cx="1028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66FF"/>
                </a:solidFill>
                <a:latin typeface="Comic Sans MS" pitchFamily="66" charset="0"/>
              </a:rPr>
              <a:t>string</a:t>
            </a:r>
          </a:p>
        </p:txBody>
      </p:sp>
      <p:sp>
        <p:nvSpPr>
          <p:cNvPr id="131079" name="Text Box 7"/>
          <p:cNvSpPr txBox="1">
            <a:spLocks noChangeArrowheads="1"/>
          </p:cNvSpPr>
          <p:nvPr/>
        </p:nvSpPr>
        <p:spPr bwMode="auto">
          <a:xfrm>
            <a:off x="3276600" y="2819400"/>
            <a:ext cx="555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85</a:t>
            </a:r>
          </a:p>
        </p:txBody>
      </p:sp>
      <p:sp>
        <p:nvSpPr>
          <p:cNvPr id="131080" name="Text Box 8"/>
          <p:cNvSpPr txBox="1">
            <a:spLocks noChangeArrowheads="1"/>
          </p:cNvSpPr>
          <p:nvPr/>
        </p:nvSpPr>
        <p:spPr bwMode="auto">
          <a:xfrm>
            <a:off x="4648200" y="3200400"/>
            <a:ext cx="36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x</a:t>
            </a:r>
          </a:p>
        </p:txBody>
      </p:sp>
      <p:sp>
        <p:nvSpPr>
          <p:cNvPr id="131081" name="Text Box 9"/>
          <p:cNvSpPr txBox="1">
            <a:spLocks noChangeArrowheads="1"/>
          </p:cNvSpPr>
          <p:nvPr/>
        </p:nvSpPr>
        <p:spPr bwMode="auto">
          <a:xfrm>
            <a:off x="3200400" y="3962400"/>
            <a:ext cx="6365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55˚</a:t>
            </a:r>
          </a:p>
        </p:txBody>
      </p:sp>
      <p:pic>
        <p:nvPicPr>
          <p:cNvPr id="131082" name="Picture 10" descr="bd06181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22860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83" name="Text Box 11"/>
          <p:cNvSpPr txBox="1">
            <a:spLocks noChangeArrowheads="1"/>
          </p:cNvSpPr>
          <p:nvPr/>
        </p:nvSpPr>
        <p:spPr bwMode="auto">
          <a:xfrm>
            <a:off x="5089525" y="2103438"/>
            <a:ext cx="744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kite</a:t>
            </a:r>
          </a:p>
        </p:txBody>
      </p:sp>
      <p:sp>
        <p:nvSpPr>
          <p:cNvPr id="131084" name="AutoShape 12"/>
          <p:cNvSpPr>
            <a:spLocks noChangeArrowheads="1"/>
          </p:cNvSpPr>
          <p:nvPr/>
        </p:nvSpPr>
        <p:spPr bwMode="auto">
          <a:xfrm flipH="1">
            <a:off x="4419600" y="1828800"/>
            <a:ext cx="990600" cy="352425"/>
          </a:xfrm>
          <a:prstGeom prst="curvedDownArrow">
            <a:avLst>
              <a:gd name="adj1" fmla="val 56216"/>
              <a:gd name="adj2" fmla="val 112432"/>
              <a:gd name="adj3" fmla="val 33333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6699FF"/>
              </a:solidFill>
              <a:latin typeface="Arial" charset="0"/>
            </a:endParaRPr>
          </a:p>
        </p:txBody>
      </p:sp>
      <p:sp>
        <p:nvSpPr>
          <p:cNvPr id="131085" name="Text Box 13"/>
          <p:cNvSpPr txBox="1">
            <a:spLocks noChangeArrowheads="1"/>
          </p:cNvSpPr>
          <p:nvPr/>
        </p:nvSpPr>
        <p:spPr bwMode="auto">
          <a:xfrm>
            <a:off x="0" y="4648200"/>
            <a:ext cx="9118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Using the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55˚</a:t>
            </a:r>
            <a:r>
              <a:rPr lang="en-US" sz="2000">
                <a:latin typeface="Comic Sans MS" pitchFamily="66" charset="0"/>
              </a:rPr>
              <a:t> angle as a reference, we know </a:t>
            </a:r>
            <a:r>
              <a:rPr lang="en-US" sz="2000" u="sng">
                <a:latin typeface="Comic Sans MS" pitchFamily="66" charset="0"/>
              </a:rPr>
              <a:t>hypotenuse</a:t>
            </a:r>
            <a:r>
              <a:rPr lang="en-US" sz="2000">
                <a:latin typeface="Comic Sans MS" pitchFamily="66" charset="0"/>
              </a:rPr>
              <a:t> and </a:t>
            </a:r>
            <a:r>
              <a:rPr lang="en-US" sz="2000" u="sng">
                <a:latin typeface="Comic Sans MS" pitchFamily="66" charset="0"/>
              </a:rPr>
              <a:t>opposite</a:t>
            </a:r>
            <a:r>
              <a:rPr lang="en-US" sz="2000">
                <a:latin typeface="Comic Sans MS" pitchFamily="66" charset="0"/>
              </a:rPr>
              <a:t> side. </a:t>
            </a:r>
          </a:p>
        </p:txBody>
      </p:sp>
      <p:sp>
        <p:nvSpPr>
          <p:cNvPr id="131086" name="Text Box 14"/>
          <p:cNvSpPr txBox="1">
            <a:spLocks noChangeArrowheads="1"/>
          </p:cNvSpPr>
          <p:nvPr/>
        </p:nvSpPr>
        <p:spPr bwMode="auto">
          <a:xfrm>
            <a:off x="549275" y="5181600"/>
            <a:ext cx="722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Use</a:t>
            </a:r>
            <a:endParaRPr lang="en-US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31087" name="Text Box 15"/>
          <p:cNvSpPr txBox="1">
            <a:spLocks noChangeArrowheads="1"/>
          </p:cNvSpPr>
          <p:nvPr/>
        </p:nvSpPr>
        <p:spPr bwMode="auto">
          <a:xfrm>
            <a:off x="3902075" y="5233988"/>
            <a:ext cx="1323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sin 55˚ = </a:t>
            </a:r>
          </a:p>
        </p:txBody>
      </p:sp>
      <p:graphicFrame>
        <p:nvGraphicFramePr>
          <p:cNvPr id="131088" name="Object 16"/>
          <p:cNvGraphicFramePr>
            <a:graphicFrameLocks noChangeAspect="1"/>
          </p:cNvGraphicFramePr>
          <p:nvPr/>
        </p:nvGraphicFramePr>
        <p:xfrm>
          <a:off x="5273675" y="5105400"/>
          <a:ext cx="471488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3" name="Equation" r:id="rId5" imgW="304560" imgH="406080" progId="Equation.DSMT4">
                  <p:embed/>
                </p:oleObj>
              </mc:Choice>
              <mc:Fallback>
                <p:oleObj name="Equation" r:id="rId5" imgW="304560" imgH="406080" progId="Equation.DSMT4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675" y="5105400"/>
                        <a:ext cx="471488" cy="62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89" name="Object 17"/>
          <p:cNvGraphicFramePr>
            <a:graphicFrameLocks noChangeAspect="1"/>
          </p:cNvGraphicFramePr>
          <p:nvPr/>
        </p:nvGraphicFramePr>
        <p:xfrm>
          <a:off x="1282700" y="5029200"/>
          <a:ext cx="5222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4" name="Equation" r:id="rId7" imgW="304560" imgH="444240" progId="Equation.DSMT4">
                  <p:embed/>
                </p:oleObj>
              </mc:Choice>
              <mc:Fallback>
                <p:oleObj name="Equation" r:id="rId7" imgW="304560" imgH="444240" progId="Equation.DSMT4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5029200"/>
                        <a:ext cx="522288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090" name="AutoShape 18"/>
          <p:cNvSpPr>
            <a:spLocks noChangeArrowheads="1"/>
          </p:cNvSpPr>
          <p:nvPr/>
        </p:nvSpPr>
        <p:spPr bwMode="auto">
          <a:xfrm>
            <a:off x="1920875" y="5334000"/>
            <a:ext cx="533400" cy="257175"/>
          </a:xfrm>
          <a:prstGeom prst="rightArrow">
            <a:avLst>
              <a:gd name="adj1" fmla="val 50000"/>
              <a:gd name="adj2" fmla="val 51852"/>
            </a:avLst>
          </a:prstGeom>
          <a:solidFill>
            <a:srgbClr val="66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091" name="Text Box 19"/>
          <p:cNvSpPr txBox="1">
            <a:spLocks noChangeArrowheads="1"/>
          </p:cNvSpPr>
          <p:nvPr/>
        </p:nvSpPr>
        <p:spPr bwMode="auto">
          <a:xfrm>
            <a:off x="3902075" y="5767388"/>
            <a:ext cx="204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85 (sin 55˚) = x</a:t>
            </a:r>
          </a:p>
        </p:txBody>
      </p:sp>
      <p:sp>
        <p:nvSpPr>
          <p:cNvPr id="131092" name="Rectangle 20"/>
          <p:cNvSpPr>
            <a:spLocks noChangeArrowheads="1"/>
          </p:cNvSpPr>
          <p:nvPr/>
        </p:nvSpPr>
        <p:spPr bwMode="auto">
          <a:xfrm>
            <a:off x="3978275" y="6229350"/>
            <a:ext cx="1835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85 (.8192) = x</a:t>
            </a:r>
          </a:p>
        </p:txBody>
      </p:sp>
      <p:sp>
        <p:nvSpPr>
          <p:cNvPr id="131093" name="Text Box 21"/>
          <p:cNvSpPr txBox="1">
            <a:spLocks noChangeArrowheads="1"/>
          </p:cNvSpPr>
          <p:nvPr/>
        </p:nvSpPr>
        <p:spPr bwMode="auto">
          <a:xfrm>
            <a:off x="5959475" y="6224588"/>
            <a:ext cx="12319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x </a:t>
            </a:r>
            <a:r>
              <a:rPr lang="en-US" sz="2000">
                <a:latin typeface="Comic Sans MS" pitchFamily="66" charset="0"/>
                <a:cs typeface="Arial" charset="0"/>
              </a:rPr>
              <a:t>≈  69.6</a:t>
            </a:r>
          </a:p>
        </p:txBody>
      </p:sp>
      <p:sp>
        <p:nvSpPr>
          <p:cNvPr id="131094" name="Text Box 22"/>
          <p:cNvSpPr txBox="1">
            <a:spLocks noChangeArrowheads="1"/>
          </p:cNvSpPr>
          <p:nvPr/>
        </p:nvSpPr>
        <p:spPr bwMode="auto">
          <a:xfrm>
            <a:off x="7331075" y="6224588"/>
            <a:ext cx="1574800" cy="406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About 70 m</a:t>
            </a:r>
          </a:p>
        </p:txBody>
      </p:sp>
      <p:sp>
        <p:nvSpPr>
          <p:cNvPr id="131095" name="Text Box 23"/>
          <p:cNvSpPr txBox="1">
            <a:spLocks noChangeArrowheads="1"/>
          </p:cNvSpPr>
          <p:nvPr/>
        </p:nvSpPr>
        <p:spPr bwMode="auto">
          <a:xfrm>
            <a:off x="2606675" y="5191125"/>
            <a:ext cx="577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6FF"/>
                </a:solidFill>
                <a:latin typeface="Comic Sans MS" pitchFamily="66" charset="0"/>
              </a:rPr>
              <a:t>sin</a:t>
            </a:r>
          </a:p>
        </p:txBody>
      </p:sp>
      <p:sp>
        <p:nvSpPr>
          <p:cNvPr id="131096" name="Rectangle 24"/>
          <p:cNvSpPr>
            <a:spLocks noChangeArrowheads="1"/>
          </p:cNvSpPr>
          <p:nvPr/>
        </p:nvSpPr>
        <p:spPr bwMode="auto">
          <a:xfrm>
            <a:off x="4343400" y="4191000"/>
            <a:ext cx="228600" cy="228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1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1.11111E-6 L 0.27083 1.1111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1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1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1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1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1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1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1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1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1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1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1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1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1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1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1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31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10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/>
      <p:bldP spid="131076" grpId="0" animBg="1"/>
      <p:bldP spid="131076" grpId="1" animBg="1"/>
      <p:bldP spid="131078" grpId="0"/>
      <p:bldP spid="131079" grpId="0"/>
      <p:bldP spid="131080" grpId="0"/>
      <p:bldP spid="131081" grpId="0"/>
      <p:bldP spid="131083" grpId="0"/>
      <p:bldP spid="131084" grpId="0" animBg="1"/>
      <p:bldP spid="131085" grpId="0"/>
      <p:bldP spid="131086" grpId="0"/>
      <p:bldP spid="131087" grpId="0"/>
      <p:bldP spid="131090" grpId="0" animBg="1"/>
      <p:bldP spid="131093" grpId="0"/>
      <p:bldP spid="131094" grpId="0" animBg="1"/>
      <p:bldP spid="131095" grpId="0"/>
      <p:bldP spid="1310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600" dirty="0"/>
              <a:t>Angles of Depression and </a:t>
            </a:r>
            <a:endParaRPr lang="en-US" sz="6600" dirty="0" smtClean="0"/>
          </a:p>
          <a:p>
            <a:pPr marL="0" indent="0">
              <a:buNone/>
            </a:pPr>
            <a:r>
              <a:rPr lang="en-US" sz="6600" dirty="0" smtClean="0"/>
              <a:t>Angles </a:t>
            </a:r>
            <a:r>
              <a:rPr lang="en-US" sz="6600" dirty="0"/>
              <a:t>of Elevation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81163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8475"/>
            <a:ext cx="2260600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118057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 animBg="1"/>
      <p:bldP spid="1741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6888"/>
            <a:ext cx="2187575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 flipV="1">
            <a:off x="3641725" y="3998913"/>
            <a:ext cx="4465638" cy="2936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2077344157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3036888"/>
            <a:ext cx="21082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3019425"/>
            <a:ext cx="348297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975" y="4559300"/>
            <a:ext cx="1525588" cy="195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3657600" y="4308475"/>
            <a:ext cx="447833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3641725" y="3673475"/>
            <a:ext cx="4403725" cy="6191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4837113" y="4271963"/>
            <a:ext cx="17541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 i="1">
                <a:solidFill>
                  <a:srgbClr val="0000FF"/>
                </a:solidFill>
                <a:latin typeface="Tahoma" pitchFamily="34" charset="0"/>
              </a:rPr>
              <a:t>eye - level</a:t>
            </a:r>
          </a:p>
        </p:txBody>
      </p:sp>
    </p:spTree>
    <p:extLst>
      <p:ext uri="{BB962C8B-B14F-4D97-AF65-F5344CB8AC3E}">
        <p14:creationId xmlns:p14="http://schemas.microsoft.com/office/powerpoint/2010/main" val="3237470396"/>
      </p:ext>
    </p:extLst>
  </p:cSld>
  <p:clrMapOvr>
    <a:masterClrMapping/>
  </p:clrMapOvr>
  <p:transition advClick="0" advTm="5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3726</TotalTime>
  <Words>607</Words>
  <Application>Microsoft Office PowerPoint</Application>
  <PresentationFormat>On-screen Show (4:3)</PresentationFormat>
  <Paragraphs>120</Paragraphs>
  <Slides>23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Default Design</vt:lpstr>
      <vt:lpstr>Blends</vt:lpstr>
      <vt:lpstr>Equation</vt:lpstr>
      <vt:lpstr>Picture</vt:lpstr>
      <vt:lpstr>Microsoft Word Picture</vt:lpstr>
      <vt:lpstr>Daily Check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Depression and Elevation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Stacy Thayer</dc:creator>
  <cp:lastModifiedBy>Cynthia H. Morgan</cp:lastModifiedBy>
  <cp:revision>45</cp:revision>
  <dcterms:created xsi:type="dcterms:W3CDTF">2002-02-04T15:37:07Z</dcterms:created>
  <dcterms:modified xsi:type="dcterms:W3CDTF">2012-02-06T20:35:20Z</dcterms:modified>
</cp:coreProperties>
</file>